
<file path=[Content_Types].xml><?xml version="1.0" encoding="utf-8"?>
<Types xmlns="http://schemas.openxmlformats.org/package/2006/content-types">
  <Override PartName="/ppt/slideMasters/slideMaster3.xml" ContentType="application/vnd.openxmlformats-officedocument.presentationml.slideMaster+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3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35.xml" ContentType="application/vnd.openxmlformats-officedocument.presentationml.slideLayout+xml"/>
  <Override PartName="/ppt/slideLayouts/slideLayout44.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slideLayouts/slideLayout42.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40.xml" ContentType="application/vnd.openxmlformats-officedocument.presentationml.slideLayout+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Override PartName="/ppt/slideLayouts/slideLayout38.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jpeg" ContentType="image/jpeg"/>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8"/>
  </p:notesMasterIdLst>
  <p:sldIdLst>
    <p:sldId id="257" r:id="rId4"/>
    <p:sldId id="258" r:id="rId5"/>
    <p:sldId id="259" r:id="rId6"/>
    <p:sldId id="261" r:id="rId7"/>
    <p:sldId id="272" r:id="rId8"/>
    <p:sldId id="273" r:id="rId9"/>
    <p:sldId id="270" r:id="rId10"/>
    <p:sldId id="274" r:id="rId11"/>
    <p:sldId id="277" r:id="rId12"/>
    <p:sldId id="278" r:id="rId13"/>
    <p:sldId id="279" r:id="rId14"/>
    <p:sldId id="280" r:id="rId15"/>
    <p:sldId id="269" r:id="rId16"/>
    <p:sldId id="264" r:id="rId17"/>
  </p:sldIdLst>
  <p:sldSz cx="9144000" cy="5143500" type="screen16x9"/>
  <p:notesSz cx="6858000" cy="9144000"/>
  <p:embeddedFontLst>
    <p:embeddedFont>
      <p:font typeface="Roboto Black" charset="0"/>
      <p:bold r:id="rId19"/>
      <p:boldItalic r:id="rId20"/>
    </p:embeddedFont>
    <p:embeddedFont>
      <p:font typeface="Roboto Thin" charset="0"/>
      <p:regular r:id="rId21"/>
      <p:bold r:id="rId22"/>
      <p:italic r:id="rId23"/>
      <p:boldItalic r:id="rId24"/>
    </p:embeddedFont>
    <p:embeddedFont>
      <p:font typeface="Roboto" charset="0"/>
      <p:regular r:id="rId25"/>
      <p:bold r:id="rId26"/>
      <p:italic r:id="rId27"/>
      <p:boldItalic r:id="rId28"/>
    </p:embeddedFont>
    <p:embeddedFont>
      <p:font typeface="Dosis" charset="0"/>
      <p:regular r:id="rId29"/>
      <p:bold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53" autoAdjust="0"/>
    <p:restoredTop sz="94752" autoAdjust="0"/>
  </p:normalViewPr>
  <p:slideViewPr>
    <p:cSldViewPr snapToGrid="0">
      <p:cViewPr varScale="1">
        <p:scale>
          <a:sx n="92" d="100"/>
          <a:sy n="92" d="100"/>
        </p:scale>
        <p:origin x="-744" y="-10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Master" Target="slideMasters/slideMaster3.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7.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 xmlns:p14="http://schemas.microsoft.com/office/powerpoint/2010/main" val="2360345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 xmlns:p14="http://schemas.microsoft.com/office/powerpoint/2010/main" val="3186827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
        <p:cNvGrpSpPr/>
        <p:nvPr/>
      </p:nvGrpSpPr>
      <p:grpSpPr>
        <a:xfrm>
          <a:off x="0" y="0"/>
          <a:ext cx="0" cy="0"/>
          <a:chOff x="0" y="0"/>
          <a:chExt cx="0" cy="0"/>
        </a:xfrm>
      </p:grpSpPr>
      <p:sp>
        <p:nvSpPr>
          <p:cNvPr id="248" name="Shape 2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249" name="Shape 24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250" name="Shape 2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3" name="Shape 2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56" name="Shape 2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57" name="Shape 2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Shape 26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1" name="Shape 26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2" name="Shape 2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Shape 2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8" name="Shape 26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9" name="Shape 2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72" name="Shape 2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6" name="Shape 27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Shape 27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8" name="Shape 2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281" name="Shape 2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4" name="Shape 28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85" name="Shape 2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theme" Target="../theme/theme2.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slideLayout" Target="../slideLayouts/slideLayout33.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95"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7200"/>
            <a:ext cx="8210374" cy="94488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lvl="0">
              <a:buClr>
                <a:srgbClr val="295269"/>
              </a:buClr>
            </a:pPr>
            <a:r>
              <a:rPr lang="en-US" sz="5600" dirty="0" smtClean="0">
                <a:solidFill>
                  <a:schemeClr val="lt1"/>
                </a:solidFill>
                <a:latin typeface="Roboto Black"/>
                <a:ea typeface="Roboto Black"/>
                <a:cs typeface="Roboto Black"/>
                <a:sym typeface="Roboto Black"/>
              </a:rPr>
              <a:t>Learn SQL from Scratch</a:t>
            </a:r>
            <a:endParaRPr sz="1200" dirty="0">
              <a:solidFill>
                <a:schemeClr val="lt1"/>
              </a:solidFill>
            </a:endParaRPr>
          </a:p>
          <a:p>
            <a:pPr marL="0" lvl="0" indent="0" algn="l" rtl="0">
              <a:spcBef>
                <a:spcPts val="0"/>
              </a:spcBef>
              <a:spcAft>
                <a:spcPts val="0"/>
              </a:spcAft>
              <a:buClr>
                <a:schemeClr val="dk1"/>
              </a:buClr>
              <a:buSzPts val="1100"/>
              <a:buFont typeface="Arial"/>
              <a:buNone/>
            </a:pPr>
            <a:r>
              <a:rPr lang="en-US" sz="2800" dirty="0" smtClean="0">
                <a:solidFill>
                  <a:srgbClr val="EFEFEF"/>
                </a:solidFill>
                <a:latin typeface="Roboto Thin"/>
                <a:ea typeface="Roboto Thin"/>
                <a:cs typeface="Roboto Thin"/>
                <a:sym typeface="Roboto Thin"/>
              </a:rPr>
              <a:t>Donna Farnsworth</a:t>
            </a:r>
          </a:p>
          <a:p>
            <a:pPr marL="0" lvl="0" indent="0" algn="l" rtl="0">
              <a:spcBef>
                <a:spcPts val="0"/>
              </a:spcBef>
              <a:spcAft>
                <a:spcPts val="0"/>
              </a:spcAft>
              <a:buClr>
                <a:schemeClr val="dk1"/>
              </a:buClr>
              <a:buSzPts val="1100"/>
              <a:buFont typeface="Arial"/>
              <a:buNone/>
            </a:pPr>
            <a:r>
              <a:rPr lang="en-US" sz="2800" dirty="0" smtClean="0">
                <a:solidFill>
                  <a:srgbClr val="EFEFEF"/>
                </a:solidFill>
                <a:latin typeface="Roboto Thin"/>
                <a:ea typeface="Roboto Thin"/>
                <a:cs typeface="Roboto Thin"/>
                <a:sym typeface="Roboto Thin"/>
              </a:rPr>
              <a:t>September 10, 2018 to November 5, 2018</a:t>
            </a:r>
          </a:p>
          <a:p>
            <a:pPr marL="0" lvl="0" indent="0" algn="l" rtl="0">
              <a:spcBef>
                <a:spcPts val="0"/>
              </a:spcBef>
              <a:spcAft>
                <a:spcPts val="0"/>
              </a:spcAft>
              <a:buClr>
                <a:schemeClr val="dk1"/>
              </a:buClr>
              <a:buSzPts val="1100"/>
              <a:buFont typeface="Arial"/>
              <a:buNone/>
            </a:pPr>
            <a:endParaRPr sz="2800" dirty="0">
              <a:solidFill>
                <a:srgbClr val="EFEFEF"/>
              </a:solidFill>
              <a:latin typeface="Roboto Thin"/>
              <a:ea typeface="Roboto Thin"/>
              <a:cs typeface="Roboto Thin"/>
              <a:sym typeface="Roboto Thin"/>
            </a:endParaRPr>
          </a:p>
        </p:txBody>
      </p:sp>
      <p:pic>
        <p:nvPicPr>
          <p:cNvPr id="299" name="Shape 299"/>
          <p:cNvPicPr preferRelativeResize="0"/>
          <p:nvPr/>
        </p:nvPicPr>
        <p:blipFill>
          <a:blip r:embed="rId3">
            <a:alphaModFix/>
          </a:blip>
          <a:stretch>
            <a:fillRect/>
          </a:stretch>
        </p:blipFill>
        <p:spPr>
          <a:xfrm>
            <a:off x="466824" y="661700"/>
            <a:ext cx="2024775" cy="425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smtClean="0">
                <a:solidFill>
                  <a:srgbClr val="295269"/>
                </a:solidFill>
                <a:latin typeface="Roboto"/>
                <a:ea typeface="Roboto"/>
                <a:cs typeface="Roboto"/>
                <a:sym typeface="Roboto"/>
              </a:rPr>
              <a:t>2</a:t>
            </a:r>
            <a:r>
              <a:rPr lang="en" sz="2400" b="1" dirty="0" smtClean="0">
                <a:solidFill>
                  <a:srgbClr val="295269"/>
                </a:solidFill>
                <a:latin typeface="Roboto"/>
                <a:ea typeface="Roboto"/>
                <a:cs typeface="Roboto"/>
                <a:sym typeface="Roboto"/>
              </a:rPr>
              <a:t>. How many visitors make a purchase, type 3</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900" dirty="0" smtClean="0">
                <a:latin typeface="Courier New"/>
                <a:ea typeface="Courier New"/>
                <a:cs typeface="Courier New"/>
                <a:sym typeface="Courier New"/>
              </a:rPr>
              <a:t>-- You can put your query here</a:t>
            </a:r>
            <a:endParaRPr sz="900" smtClean="0">
              <a:latin typeface="Courier New"/>
              <a:ea typeface="Courier New"/>
              <a:cs typeface="Courier New"/>
              <a:sym typeface="Courier New"/>
            </a:endParaRPr>
          </a:p>
          <a:p>
            <a:pPr lvl="0">
              <a:buClr>
                <a:schemeClr val="dk1"/>
              </a:buClr>
              <a:buSzPts val="1100"/>
            </a:pPr>
            <a:r>
              <a:rPr lang="en-US" sz="900" dirty="0" smtClean="0">
                <a:latin typeface="Courier New"/>
                <a:ea typeface="Courier New"/>
                <a:cs typeface="Courier New"/>
                <a:sym typeface="Courier New"/>
              </a:rPr>
              <a:t>select count(distinct </a:t>
            </a:r>
            <a:r>
              <a:rPr lang="en-US" sz="900" dirty="0" err="1" smtClean="0">
                <a:latin typeface="Courier New"/>
                <a:ea typeface="Courier New"/>
                <a:cs typeface="Courier New"/>
                <a:sym typeface="Courier New"/>
              </a:rPr>
              <a:t>user_id</a:t>
            </a:r>
            <a:r>
              <a:rPr lang="en-US" sz="900" dirty="0" smtClean="0">
                <a:latin typeface="Courier New"/>
                <a:ea typeface="Courier New"/>
                <a:cs typeface="Courier New"/>
                <a:sym typeface="Courier New"/>
              </a:rPr>
              <a:t>)</a:t>
            </a:r>
          </a:p>
          <a:p>
            <a:pPr lvl="0">
              <a:buClr>
                <a:schemeClr val="dk1"/>
              </a:buClr>
              <a:buSzPts val="1100"/>
            </a:pPr>
            <a:r>
              <a:rPr lang="en-US" sz="900" dirty="0" smtClean="0">
                <a:latin typeface="Courier New"/>
                <a:ea typeface="Courier New"/>
                <a:cs typeface="Courier New"/>
                <a:sym typeface="Courier New"/>
              </a:rPr>
              <a:t>from </a:t>
            </a:r>
            <a:r>
              <a:rPr lang="en-US" sz="900" dirty="0" err="1" smtClean="0">
                <a:latin typeface="Courier New"/>
                <a:ea typeface="Courier New"/>
                <a:cs typeface="Courier New"/>
                <a:sym typeface="Courier New"/>
              </a:rPr>
              <a:t>page_visits</a:t>
            </a:r>
            <a:endParaRPr lang="en-US" sz="900" dirty="0" smtClean="0">
              <a:latin typeface="Courier New"/>
              <a:ea typeface="Courier New"/>
              <a:cs typeface="Courier New"/>
              <a:sym typeface="Courier New"/>
            </a:endParaRPr>
          </a:p>
          <a:p>
            <a:pPr lvl="0">
              <a:buClr>
                <a:schemeClr val="dk1"/>
              </a:buClr>
              <a:buSzPts val="1100"/>
            </a:pPr>
            <a:r>
              <a:rPr lang="en-US" sz="900" dirty="0" smtClean="0">
                <a:latin typeface="Courier New"/>
                <a:ea typeface="Courier New"/>
                <a:cs typeface="Courier New"/>
                <a:sym typeface="Courier New"/>
              </a:rPr>
              <a:t>where </a:t>
            </a:r>
            <a:r>
              <a:rPr lang="en-US" sz="900" dirty="0" err="1" smtClean="0">
                <a:latin typeface="Courier New"/>
                <a:ea typeface="Courier New"/>
                <a:cs typeface="Courier New"/>
                <a:sym typeface="Courier New"/>
              </a:rPr>
              <a:t>page_name</a:t>
            </a:r>
            <a:r>
              <a:rPr lang="en-US" sz="900" dirty="0" smtClean="0">
                <a:latin typeface="Courier New"/>
                <a:ea typeface="Courier New"/>
                <a:cs typeface="Courier New"/>
                <a:sym typeface="Courier New"/>
              </a:rPr>
              <a:t> = '4 - purchase';</a:t>
            </a:r>
            <a:endParaRPr sz="900">
              <a:latin typeface="Courier New"/>
              <a:ea typeface="Courier New"/>
              <a:cs typeface="Courier New"/>
              <a:sym typeface="Courier New"/>
            </a:endParaRPr>
          </a:p>
        </p:txBody>
      </p:sp>
      <p:sp>
        <p:nvSpPr>
          <p:cNvPr id="324" name="Shape 324"/>
          <p:cNvSpPr txBox="1"/>
          <p:nvPr/>
        </p:nvSpPr>
        <p:spPr>
          <a:xfrm>
            <a:off x="177975" y="1201325"/>
            <a:ext cx="4920900" cy="938026"/>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smtClean="0">
                <a:latin typeface="Roboto"/>
                <a:ea typeface="Roboto"/>
                <a:cs typeface="Roboto"/>
                <a:sym typeface="Roboto"/>
              </a:rPr>
              <a:t>As the results show below, there were 361 who visited the purchase page.</a:t>
            </a:r>
            <a:endParaRPr sz="1200" smtClean="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aphicFrame>
        <p:nvGraphicFramePr>
          <p:cNvPr id="325" name="Shape 325"/>
          <p:cNvGraphicFramePr/>
          <p:nvPr/>
        </p:nvGraphicFramePr>
        <p:xfrm>
          <a:off x="177974" y="2432651"/>
          <a:ext cx="4872007" cy="1037442"/>
        </p:xfrm>
        <a:graphic>
          <a:graphicData uri="http://schemas.openxmlformats.org/drawingml/2006/table">
            <a:tbl>
              <a:tblPr>
                <a:noFill/>
                <a:tableStyleId>{8628B589-4659-4227-9C68-565DD4A46BFE}</a:tableStyleId>
              </a:tblPr>
              <a:tblGrid>
                <a:gridCol w="4872007">
                  <a:extLst>
                    <a:ext uri="{9D8B030D-6E8A-4147-A177-3AD203B41FA5}">
                      <a16:colId xmlns="" xmlns:a16="http://schemas.microsoft.com/office/drawing/2014/main" val="20000"/>
                    </a:ext>
                  </a:extLst>
                </a:gridCol>
              </a:tblGrid>
              <a:tr h="599232">
                <a:tc>
                  <a:txBody>
                    <a:bodyPr/>
                    <a:lstStyle/>
                    <a:p>
                      <a:pPr algn="ctr"/>
                      <a:r>
                        <a:rPr lang="en-US" dirty="0">
                          <a:solidFill>
                            <a:schemeClr val="bg1"/>
                          </a:solidFill>
                        </a:rPr>
                        <a:t>count(distinct </a:t>
                      </a:r>
                      <a:r>
                        <a:rPr lang="en-US" dirty="0" err="1">
                          <a:solidFill>
                            <a:schemeClr val="bg1"/>
                          </a:solidFill>
                        </a:rPr>
                        <a:t>user_id</a:t>
                      </a:r>
                      <a:r>
                        <a:rPr lang="en-US" dirty="0">
                          <a:solidFill>
                            <a:schemeClr val="bg1"/>
                          </a:solidFill>
                        </a:rPr>
                        <a:t>)</a:t>
                      </a:r>
                    </a:p>
                  </a:txBody>
                  <a:tcPr anchor="ctr">
                    <a:solidFill>
                      <a:srgbClr val="204056">
                        <a:alpha val="82490"/>
                      </a:srgbClr>
                    </a:solidFill>
                  </a:tcPr>
                </a:tc>
                <a:extLst>
                  <a:ext uri="{0D108BD9-81ED-4DB2-BD59-A6C34878D82A}">
                    <a16:rowId xmlns="" xmlns:a16="http://schemas.microsoft.com/office/drawing/2014/main" val="10000"/>
                  </a:ext>
                </a:extLst>
              </a:tr>
              <a:tr h="438210">
                <a:tc>
                  <a:txBody>
                    <a:bodyPr/>
                    <a:lstStyle/>
                    <a:p>
                      <a:pPr algn="ctr"/>
                      <a:r>
                        <a:rPr lang="en-US" dirty="0">
                          <a:solidFill>
                            <a:srgbClr val="525252"/>
                          </a:solidFill>
                        </a:rPr>
                        <a:t>361</a:t>
                      </a:r>
                    </a:p>
                  </a:txBody>
                  <a:tcPr anchor="ctr"/>
                </a:tc>
                <a:extLst>
                  <a:ext uri="{0D108BD9-81ED-4DB2-BD59-A6C34878D82A}">
                    <a16:rowId xmlns="" xmlns:a16="http://schemas.microsoft.com/office/drawing/2014/main" val="10001"/>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2</a:t>
            </a:r>
            <a:r>
              <a:rPr lang="en" sz="2400" b="1" dirty="0" smtClean="0">
                <a:solidFill>
                  <a:srgbClr val="295269"/>
                </a:solidFill>
                <a:latin typeface="Roboto"/>
                <a:ea typeface="Roboto"/>
                <a:cs typeface="Roboto"/>
                <a:sym typeface="Roboto"/>
              </a:rPr>
              <a:t>. How many last touches is each campaign responsible for on the purchase page, </a:t>
            </a:r>
            <a:r>
              <a:rPr lang="en" sz="2400" b="1" dirty="0">
                <a:solidFill>
                  <a:srgbClr val="295269"/>
                </a:solidFill>
                <a:latin typeface="Roboto"/>
                <a:ea typeface="Roboto"/>
                <a:cs typeface="Roboto"/>
                <a:sym typeface="Roboto"/>
              </a:rPr>
              <a:t>type </a:t>
            </a:r>
            <a:r>
              <a:rPr lang="en" sz="2400" b="1" dirty="0" smtClean="0">
                <a:solidFill>
                  <a:srgbClr val="295269"/>
                </a:solidFill>
                <a:latin typeface="Roboto"/>
                <a:ea typeface="Roboto"/>
                <a:cs typeface="Roboto"/>
                <a:sym typeface="Roboto"/>
              </a:rPr>
              <a:t>4</a:t>
            </a:r>
            <a:endParaRPr sz="2400" b="1">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900" dirty="0">
                <a:latin typeface="Courier New"/>
                <a:ea typeface="Courier New"/>
                <a:cs typeface="Courier New"/>
                <a:sym typeface="Courier New"/>
              </a:rPr>
              <a:t>-- You can put your query here</a:t>
            </a:r>
            <a:endParaRPr sz="900">
              <a:latin typeface="Courier New"/>
              <a:ea typeface="Courier New"/>
              <a:cs typeface="Courier New"/>
              <a:sym typeface="Courier New"/>
            </a:endParaRPr>
          </a:p>
          <a:p>
            <a:pPr lvl="0">
              <a:buClr>
                <a:schemeClr val="dk1"/>
              </a:buClr>
              <a:buSzPts val="1100"/>
            </a:pPr>
            <a:r>
              <a:rPr lang="en-US" sz="900" dirty="0" smtClean="0">
                <a:latin typeface="Courier New"/>
                <a:ea typeface="Courier New"/>
                <a:cs typeface="Courier New"/>
                <a:sym typeface="Courier New"/>
              </a:rPr>
              <a:t>with </a:t>
            </a:r>
            <a:r>
              <a:rPr lang="en-US" sz="900" dirty="0" err="1" smtClean="0">
                <a:latin typeface="Courier New"/>
                <a:ea typeface="Courier New"/>
                <a:cs typeface="Courier New"/>
                <a:sym typeface="Courier New"/>
              </a:rPr>
              <a:t>last_touch</a:t>
            </a:r>
            <a:r>
              <a:rPr lang="en-US" sz="900" dirty="0" smtClean="0">
                <a:latin typeface="Courier New"/>
                <a:ea typeface="Courier New"/>
                <a:cs typeface="Courier New"/>
                <a:sym typeface="Courier New"/>
              </a:rPr>
              <a:t> as (</a:t>
            </a:r>
          </a:p>
          <a:p>
            <a:pPr lvl="0">
              <a:buClr>
                <a:schemeClr val="dk1"/>
              </a:buClr>
              <a:buSzPts val="1100"/>
            </a:pPr>
            <a:r>
              <a:rPr lang="en-US" sz="900" dirty="0" smtClean="0">
                <a:latin typeface="Courier New"/>
                <a:ea typeface="Courier New"/>
                <a:cs typeface="Courier New"/>
                <a:sym typeface="Courier New"/>
              </a:rPr>
              <a:t>	select </a:t>
            </a:r>
            <a:r>
              <a:rPr lang="en-US" sz="900" dirty="0" err="1" smtClean="0">
                <a:latin typeface="Courier New"/>
                <a:ea typeface="Courier New"/>
                <a:cs typeface="Courier New"/>
                <a:sym typeface="Courier New"/>
              </a:rPr>
              <a:t>user_id</a:t>
            </a:r>
            <a:r>
              <a:rPr lang="en-US" sz="900" dirty="0" smtClean="0">
                <a:latin typeface="Courier New"/>
                <a:ea typeface="Courier New"/>
                <a:cs typeface="Courier New"/>
                <a:sym typeface="Courier New"/>
              </a:rPr>
              <a:t>,</a:t>
            </a:r>
          </a:p>
          <a:p>
            <a:pPr lvl="0">
              <a:buClr>
                <a:schemeClr val="dk1"/>
              </a:buClr>
              <a:buSzPts val="1100"/>
            </a:pPr>
            <a:r>
              <a:rPr lang="en-US" sz="900" dirty="0" smtClean="0">
                <a:latin typeface="Courier New"/>
                <a:ea typeface="Courier New"/>
                <a:cs typeface="Courier New"/>
                <a:sym typeface="Courier New"/>
              </a:rPr>
              <a:t>  	max(timestamp) as '</a:t>
            </a:r>
            <a:r>
              <a:rPr lang="en-US" sz="900" dirty="0" err="1" smtClean="0">
                <a:latin typeface="Courier New"/>
                <a:ea typeface="Courier New"/>
                <a:cs typeface="Courier New"/>
                <a:sym typeface="Courier New"/>
              </a:rPr>
              <a:t>last_touch_at</a:t>
            </a:r>
            <a:r>
              <a:rPr lang="en-US" sz="900" dirty="0" smtClean="0">
                <a:latin typeface="Courier New"/>
                <a:ea typeface="Courier New"/>
                <a:cs typeface="Courier New"/>
                <a:sym typeface="Courier New"/>
              </a:rPr>
              <a:t>'</a:t>
            </a:r>
          </a:p>
          <a:p>
            <a:pPr lvl="0">
              <a:buClr>
                <a:schemeClr val="dk1"/>
              </a:buClr>
              <a:buSzPts val="1100"/>
            </a:pPr>
            <a:r>
              <a:rPr lang="en-US" sz="900" dirty="0" smtClean="0">
                <a:latin typeface="Courier New"/>
                <a:ea typeface="Courier New"/>
                <a:cs typeface="Courier New"/>
                <a:sym typeface="Courier New"/>
              </a:rPr>
              <a:t>	from </a:t>
            </a:r>
            <a:r>
              <a:rPr lang="en-US" sz="900" dirty="0" err="1" smtClean="0">
                <a:latin typeface="Courier New"/>
                <a:ea typeface="Courier New"/>
                <a:cs typeface="Courier New"/>
                <a:sym typeface="Courier New"/>
              </a:rPr>
              <a:t>page_visits</a:t>
            </a:r>
            <a:endParaRPr lang="en-US" sz="900" dirty="0" smtClean="0">
              <a:latin typeface="Courier New"/>
              <a:ea typeface="Courier New"/>
              <a:cs typeface="Courier New"/>
              <a:sym typeface="Courier New"/>
            </a:endParaRPr>
          </a:p>
          <a:p>
            <a:pPr lvl="0">
              <a:buClr>
                <a:schemeClr val="dk1"/>
              </a:buClr>
              <a:buSzPts val="1100"/>
            </a:pPr>
            <a:r>
              <a:rPr lang="en-US" sz="900" dirty="0" smtClean="0">
                <a:latin typeface="Courier New"/>
                <a:ea typeface="Courier New"/>
                <a:cs typeface="Courier New"/>
                <a:sym typeface="Courier New"/>
              </a:rPr>
              <a:t>  where </a:t>
            </a:r>
            <a:r>
              <a:rPr lang="en-US" sz="900" dirty="0" err="1" smtClean="0">
                <a:latin typeface="Courier New"/>
                <a:ea typeface="Courier New"/>
                <a:cs typeface="Courier New"/>
                <a:sym typeface="Courier New"/>
              </a:rPr>
              <a:t>page_name</a:t>
            </a:r>
            <a:r>
              <a:rPr lang="en-US" sz="900" dirty="0" smtClean="0">
                <a:latin typeface="Courier New"/>
                <a:ea typeface="Courier New"/>
                <a:cs typeface="Courier New"/>
                <a:sym typeface="Courier New"/>
              </a:rPr>
              <a:t> = '4 - purchase'</a:t>
            </a:r>
          </a:p>
          <a:p>
            <a:pPr lvl="0">
              <a:buClr>
                <a:schemeClr val="dk1"/>
              </a:buClr>
              <a:buSzPts val="1100"/>
            </a:pPr>
            <a:r>
              <a:rPr lang="en-US" sz="900" dirty="0" smtClean="0">
                <a:latin typeface="Courier New"/>
                <a:ea typeface="Courier New"/>
                <a:cs typeface="Courier New"/>
                <a:sym typeface="Courier New"/>
              </a:rPr>
              <a:t>	group by </a:t>
            </a:r>
            <a:r>
              <a:rPr lang="en-US" sz="900" dirty="0" err="1" smtClean="0">
                <a:latin typeface="Courier New"/>
                <a:ea typeface="Courier New"/>
                <a:cs typeface="Courier New"/>
                <a:sym typeface="Courier New"/>
              </a:rPr>
              <a:t>user_id</a:t>
            </a:r>
            <a:r>
              <a:rPr lang="en-US" sz="900" dirty="0" smtClean="0">
                <a:latin typeface="Courier New"/>
                <a:ea typeface="Courier New"/>
                <a:cs typeface="Courier New"/>
                <a:sym typeface="Courier New"/>
              </a:rPr>
              <a:t>),</a:t>
            </a:r>
          </a:p>
          <a:p>
            <a:pPr lvl="0">
              <a:buClr>
                <a:schemeClr val="dk1"/>
              </a:buClr>
              <a:buSzPts val="1100"/>
            </a:pPr>
            <a:r>
              <a:rPr lang="en-US" sz="900" dirty="0" err="1" smtClean="0">
                <a:latin typeface="Courier New"/>
                <a:ea typeface="Courier New"/>
                <a:cs typeface="Courier New"/>
                <a:sym typeface="Courier New"/>
              </a:rPr>
              <a:t>ft_attr</a:t>
            </a:r>
            <a:r>
              <a:rPr lang="en-US" sz="900" dirty="0" smtClean="0">
                <a:latin typeface="Courier New"/>
                <a:ea typeface="Courier New"/>
                <a:cs typeface="Courier New"/>
                <a:sym typeface="Courier New"/>
              </a:rPr>
              <a:t> AS (</a:t>
            </a:r>
          </a:p>
          <a:p>
            <a:pPr lvl="0">
              <a:buClr>
                <a:schemeClr val="dk1"/>
              </a:buClr>
              <a:buSzPts val="1100"/>
            </a:pPr>
            <a:r>
              <a:rPr lang="en-US" sz="900" dirty="0" smtClean="0">
                <a:latin typeface="Courier New"/>
                <a:ea typeface="Courier New"/>
                <a:cs typeface="Courier New"/>
                <a:sym typeface="Courier New"/>
              </a:rPr>
              <a:t>  SELECT </a:t>
            </a:r>
            <a:r>
              <a:rPr lang="en-US" sz="900" dirty="0" err="1" smtClean="0">
                <a:latin typeface="Courier New"/>
                <a:ea typeface="Courier New"/>
                <a:cs typeface="Courier New"/>
                <a:sym typeface="Courier New"/>
              </a:rPr>
              <a:t>ft.user_id</a:t>
            </a:r>
            <a:r>
              <a:rPr lang="en-US" sz="900" dirty="0" smtClean="0">
                <a:latin typeface="Courier New"/>
                <a:ea typeface="Courier New"/>
                <a:cs typeface="Courier New"/>
                <a:sym typeface="Courier New"/>
              </a:rPr>
              <a:t>,</a:t>
            </a:r>
          </a:p>
          <a:p>
            <a:pPr lvl="0">
              <a:buClr>
                <a:schemeClr val="dk1"/>
              </a:buClr>
              <a:buSzPts val="1100"/>
            </a:pPr>
            <a:r>
              <a:rPr lang="en-US" sz="900" dirty="0" smtClean="0">
                <a:latin typeface="Courier New"/>
                <a:ea typeface="Courier New"/>
                <a:cs typeface="Courier New"/>
                <a:sym typeface="Courier New"/>
              </a:rPr>
              <a:t>         </a:t>
            </a:r>
            <a:r>
              <a:rPr lang="en-US" sz="900" dirty="0" err="1" smtClean="0">
                <a:latin typeface="Courier New"/>
                <a:ea typeface="Courier New"/>
                <a:cs typeface="Courier New"/>
                <a:sym typeface="Courier New"/>
              </a:rPr>
              <a:t>ft.last_touch_at</a:t>
            </a:r>
            <a:r>
              <a:rPr lang="en-US" sz="900" dirty="0" smtClean="0">
                <a:latin typeface="Courier New"/>
                <a:ea typeface="Courier New"/>
                <a:cs typeface="Courier New"/>
                <a:sym typeface="Courier New"/>
              </a:rPr>
              <a:t>,</a:t>
            </a:r>
          </a:p>
          <a:p>
            <a:pPr lvl="0">
              <a:buClr>
                <a:schemeClr val="dk1"/>
              </a:buClr>
              <a:buSzPts val="1100"/>
            </a:pPr>
            <a:r>
              <a:rPr lang="en-US" sz="900" dirty="0" smtClean="0">
                <a:latin typeface="Courier New"/>
                <a:ea typeface="Courier New"/>
                <a:cs typeface="Courier New"/>
                <a:sym typeface="Courier New"/>
              </a:rPr>
              <a:t>  			 </a:t>
            </a:r>
            <a:r>
              <a:rPr lang="en-US" sz="900" dirty="0" err="1" smtClean="0">
                <a:latin typeface="Courier New"/>
                <a:ea typeface="Courier New"/>
                <a:cs typeface="Courier New"/>
                <a:sym typeface="Courier New"/>
              </a:rPr>
              <a:t>pv.utm_campaign</a:t>
            </a:r>
            <a:endParaRPr lang="en-US" sz="900" dirty="0" smtClean="0">
              <a:latin typeface="Courier New"/>
              <a:ea typeface="Courier New"/>
              <a:cs typeface="Courier New"/>
              <a:sym typeface="Courier New"/>
            </a:endParaRPr>
          </a:p>
          <a:p>
            <a:pPr lvl="0">
              <a:buClr>
                <a:schemeClr val="dk1"/>
              </a:buClr>
              <a:buSzPts val="1100"/>
            </a:pPr>
            <a:r>
              <a:rPr lang="en-US" sz="900" dirty="0" smtClean="0">
                <a:latin typeface="Courier New"/>
                <a:ea typeface="Courier New"/>
                <a:cs typeface="Courier New"/>
                <a:sym typeface="Courier New"/>
              </a:rPr>
              <a:t>  FROM </a:t>
            </a:r>
            <a:r>
              <a:rPr lang="en-US" sz="900" dirty="0" err="1" smtClean="0">
                <a:latin typeface="Courier New"/>
                <a:ea typeface="Courier New"/>
                <a:cs typeface="Courier New"/>
                <a:sym typeface="Courier New"/>
              </a:rPr>
              <a:t>last_touch</a:t>
            </a:r>
            <a:r>
              <a:rPr lang="en-US" sz="900" dirty="0" smtClean="0">
                <a:latin typeface="Courier New"/>
                <a:ea typeface="Courier New"/>
                <a:cs typeface="Courier New"/>
                <a:sym typeface="Courier New"/>
              </a:rPr>
              <a:t> ft</a:t>
            </a:r>
          </a:p>
          <a:p>
            <a:pPr lvl="0">
              <a:buClr>
                <a:schemeClr val="dk1"/>
              </a:buClr>
              <a:buSzPts val="1100"/>
            </a:pPr>
            <a:r>
              <a:rPr lang="en-US" sz="900" dirty="0" smtClean="0">
                <a:latin typeface="Courier New"/>
                <a:ea typeface="Courier New"/>
                <a:cs typeface="Courier New"/>
                <a:sym typeface="Courier New"/>
              </a:rPr>
              <a:t>  JOIN </a:t>
            </a:r>
            <a:r>
              <a:rPr lang="en-US" sz="900" dirty="0" err="1" smtClean="0">
                <a:latin typeface="Courier New"/>
                <a:ea typeface="Courier New"/>
                <a:cs typeface="Courier New"/>
                <a:sym typeface="Courier New"/>
              </a:rPr>
              <a:t>page_visits</a:t>
            </a:r>
            <a:r>
              <a:rPr lang="en-US" sz="900" dirty="0" smtClean="0">
                <a:latin typeface="Courier New"/>
                <a:ea typeface="Courier New"/>
                <a:cs typeface="Courier New"/>
                <a:sym typeface="Courier New"/>
              </a:rPr>
              <a:t> </a:t>
            </a:r>
            <a:r>
              <a:rPr lang="en-US" sz="900" dirty="0" err="1" smtClean="0">
                <a:latin typeface="Courier New"/>
                <a:ea typeface="Courier New"/>
                <a:cs typeface="Courier New"/>
                <a:sym typeface="Courier New"/>
              </a:rPr>
              <a:t>pv</a:t>
            </a:r>
            <a:endParaRPr lang="en-US" sz="900" dirty="0" smtClean="0">
              <a:latin typeface="Courier New"/>
              <a:ea typeface="Courier New"/>
              <a:cs typeface="Courier New"/>
              <a:sym typeface="Courier New"/>
            </a:endParaRPr>
          </a:p>
          <a:p>
            <a:pPr lvl="0">
              <a:buClr>
                <a:schemeClr val="dk1"/>
              </a:buClr>
              <a:buSzPts val="1100"/>
            </a:pPr>
            <a:r>
              <a:rPr lang="en-US" sz="900" dirty="0" smtClean="0">
                <a:latin typeface="Courier New"/>
                <a:ea typeface="Courier New"/>
                <a:cs typeface="Courier New"/>
                <a:sym typeface="Courier New"/>
              </a:rPr>
              <a:t>    ON </a:t>
            </a:r>
            <a:r>
              <a:rPr lang="en-US" sz="900" dirty="0" err="1" smtClean="0">
                <a:latin typeface="Courier New"/>
                <a:ea typeface="Courier New"/>
                <a:cs typeface="Courier New"/>
                <a:sym typeface="Courier New"/>
              </a:rPr>
              <a:t>ft.user_id</a:t>
            </a:r>
            <a:r>
              <a:rPr lang="en-US" sz="900" dirty="0" smtClean="0">
                <a:latin typeface="Courier New"/>
                <a:ea typeface="Courier New"/>
                <a:cs typeface="Courier New"/>
                <a:sym typeface="Courier New"/>
              </a:rPr>
              <a:t> = </a:t>
            </a:r>
            <a:r>
              <a:rPr lang="en-US" sz="900" dirty="0" err="1" smtClean="0">
                <a:latin typeface="Courier New"/>
                <a:ea typeface="Courier New"/>
                <a:cs typeface="Courier New"/>
                <a:sym typeface="Courier New"/>
              </a:rPr>
              <a:t>pv.user_id</a:t>
            </a:r>
            <a:endParaRPr lang="en-US" sz="900" dirty="0" smtClean="0">
              <a:latin typeface="Courier New"/>
              <a:ea typeface="Courier New"/>
              <a:cs typeface="Courier New"/>
              <a:sym typeface="Courier New"/>
            </a:endParaRPr>
          </a:p>
          <a:p>
            <a:pPr lvl="0">
              <a:buClr>
                <a:schemeClr val="dk1"/>
              </a:buClr>
              <a:buSzPts val="1100"/>
            </a:pPr>
            <a:r>
              <a:rPr lang="en-US" sz="900" dirty="0" smtClean="0">
                <a:latin typeface="Courier New"/>
                <a:ea typeface="Courier New"/>
                <a:cs typeface="Courier New"/>
                <a:sym typeface="Courier New"/>
              </a:rPr>
              <a:t>    AND </a:t>
            </a:r>
            <a:r>
              <a:rPr lang="en-US" sz="900" dirty="0" err="1" smtClean="0">
                <a:latin typeface="Courier New"/>
                <a:ea typeface="Courier New"/>
                <a:cs typeface="Courier New"/>
                <a:sym typeface="Courier New"/>
              </a:rPr>
              <a:t>ft.last_touch_at</a:t>
            </a:r>
            <a:r>
              <a:rPr lang="en-US" sz="900" dirty="0" smtClean="0">
                <a:latin typeface="Courier New"/>
                <a:ea typeface="Courier New"/>
                <a:cs typeface="Courier New"/>
                <a:sym typeface="Courier New"/>
              </a:rPr>
              <a:t> = </a:t>
            </a:r>
            <a:r>
              <a:rPr lang="en-US" sz="900" dirty="0" err="1" smtClean="0">
                <a:latin typeface="Courier New"/>
                <a:ea typeface="Courier New"/>
                <a:cs typeface="Courier New"/>
                <a:sym typeface="Courier New"/>
              </a:rPr>
              <a:t>pv.timestamp</a:t>
            </a:r>
            <a:endParaRPr lang="en-US" sz="900" dirty="0" smtClean="0">
              <a:latin typeface="Courier New"/>
              <a:ea typeface="Courier New"/>
              <a:cs typeface="Courier New"/>
              <a:sym typeface="Courier New"/>
            </a:endParaRPr>
          </a:p>
          <a:p>
            <a:pPr lvl="0">
              <a:buClr>
                <a:schemeClr val="dk1"/>
              </a:buClr>
              <a:buSzPts val="1100"/>
            </a:pPr>
            <a:r>
              <a:rPr lang="en-US" sz="900" dirty="0" smtClean="0">
                <a:latin typeface="Courier New"/>
                <a:ea typeface="Courier New"/>
                <a:cs typeface="Courier New"/>
                <a:sym typeface="Courier New"/>
              </a:rPr>
              <a:t>  where </a:t>
            </a:r>
            <a:r>
              <a:rPr lang="en-US" sz="900" dirty="0" err="1" smtClean="0">
                <a:latin typeface="Courier New"/>
                <a:ea typeface="Courier New"/>
                <a:cs typeface="Courier New"/>
                <a:sym typeface="Courier New"/>
              </a:rPr>
              <a:t>page_name</a:t>
            </a:r>
            <a:r>
              <a:rPr lang="en-US" sz="900" dirty="0" smtClean="0">
                <a:latin typeface="Courier New"/>
                <a:ea typeface="Courier New"/>
                <a:cs typeface="Courier New"/>
                <a:sym typeface="Courier New"/>
              </a:rPr>
              <a:t> = '4 - purchase'</a:t>
            </a:r>
          </a:p>
          <a:p>
            <a:pPr lvl="0">
              <a:buClr>
                <a:schemeClr val="dk1"/>
              </a:buClr>
              <a:buSzPts val="1100"/>
            </a:pPr>
            <a:r>
              <a:rPr lang="en-US" sz="900" dirty="0" smtClean="0">
                <a:latin typeface="Courier New"/>
                <a:ea typeface="Courier New"/>
                <a:cs typeface="Courier New"/>
                <a:sym typeface="Courier New"/>
              </a:rPr>
              <a:t>)</a:t>
            </a:r>
          </a:p>
          <a:p>
            <a:pPr lvl="0">
              <a:buClr>
                <a:schemeClr val="dk1"/>
              </a:buClr>
              <a:buSzPts val="1100"/>
            </a:pPr>
            <a:r>
              <a:rPr lang="en-US" sz="900" dirty="0" smtClean="0">
                <a:latin typeface="Courier New"/>
                <a:ea typeface="Courier New"/>
                <a:cs typeface="Courier New"/>
                <a:sym typeface="Courier New"/>
              </a:rPr>
              <a:t>SELECT </a:t>
            </a:r>
            <a:r>
              <a:rPr lang="en-US" sz="900" dirty="0" err="1" smtClean="0">
                <a:latin typeface="Courier New"/>
                <a:ea typeface="Courier New"/>
                <a:cs typeface="Courier New"/>
                <a:sym typeface="Courier New"/>
              </a:rPr>
              <a:t>ft_attr.utm_campaign</a:t>
            </a:r>
            <a:r>
              <a:rPr lang="en-US" sz="900" dirty="0" smtClean="0">
                <a:latin typeface="Courier New"/>
                <a:ea typeface="Courier New"/>
                <a:cs typeface="Courier New"/>
                <a:sym typeface="Courier New"/>
              </a:rPr>
              <a:t>,</a:t>
            </a:r>
          </a:p>
          <a:p>
            <a:pPr lvl="0">
              <a:buClr>
                <a:schemeClr val="dk1"/>
              </a:buClr>
              <a:buSzPts val="1100"/>
            </a:pPr>
            <a:r>
              <a:rPr lang="en-US" sz="900" dirty="0" smtClean="0">
                <a:latin typeface="Courier New"/>
                <a:ea typeface="Courier New"/>
                <a:cs typeface="Courier New"/>
                <a:sym typeface="Courier New"/>
              </a:rPr>
              <a:t>       COUNT(*)</a:t>
            </a:r>
          </a:p>
          <a:p>
            <a:pPr lvl="0">
              <a:buClr>
                <a:schemeClr val="dk1"/>
              </a:buClr>
              <a:buSzPts val="1100"/>
            </a:pPr>
            <a:r>
              <a:rPr lang="en-US" sz="900" dirty="0" smtClean="0">
                <a:latin typeface="Courier New"/>
                <a:ea typeface="Courier New"/>
                <a:cs typeface="Courier New"/>
                <a:sym typeface="Courier New"/>
              </a:rPr>
              <a:t>FROM </a:t>
            </a:r>
            <a:r>
              <a:rPr lang="en-US" sz="900" dirty="0" err="1" smtClean="0">
                <a:latin typeface="Courier New"/>
                <a:ea typeface="Courier New"/>
                <a:cs typeface="Courier New"/>
                <a:sym typeface="Courier New"/>
              </a:rPr>
              <a:t>ft_attr</a:t>
            </a:r>
            <a:endParaRPr lang="en-US" sz="900" dirty="0" smtClean="0">
              <a:latin typeface="Courier New"/>
              <a:ea typeface="Courier New"/>
              <a:cs typeface="Courier New"/>
              <a:sym typeface="Courier New"/>
            </a:endParaRPr>
          </a:p>
          <a:p>
            <a:pPr lvl="0">
              <a:buClr>
                <a:schemeClr val="dk1"/>
              </a:buClr>
              <a:buSzPts val="1100"/>
            </a:pPr>
            <a:r>
              <a:rPr lang="en-US" sz="900" dirty="0" smtClean="0">
                <a:latin typeface="Courier New"/>
                <a:ea typeface="Courier New"/>
                <a:cs typeface="Courier New"/>
                <a:sym typeface="Courier New"/>
              </a:rPr>
              <a:t>GROUP BY 1</a:t>
            </a:r>
          </a:p>
          <a:p>
            <a:pPr lvl="0">
              <a:buClr>
                <a:schemeClr val="dk1"/>
              </a:buClr>
              <a:buSzPts val="1100"/>
            </a:pPr>
            <a:r>
              <a:rPr lang="en-US" sz="900" dirty="0" smtClean="0">
                <a:latin typeface="Courier New"/>
                <a:ea typeface="Courier New"/>
                <a:cs typeface="Courier New"/>
                <a:sym typeface="Courier New"/>
              </a:rPr>
              <a:t>order by 2 </a:t>
            </a:r>
            <a:r>
              <a:rPr lang="en-US" sz="900" dirty="0" err="1" smtClean="0">
                <a:latin typeface="Courier New"/>
                <a:ea typeface="Courier New"/>
                <a:cs typeface="Courier New"/>
                <a:sym typeface="Courier New"/>
              </a:rPr>
              <a:t>desc</a:t>
            </a:r>
            <a:r>
              <a:rPr lang="en-US" sz="900" dirty="0" smtClean="0">
                <a:latin typeface="Courier New"/>
                <a:ea typeface="Courier New"/>
                <a:cs typeface="Courier New"/>
                <a:sym typeface="Courier New"/>
              </a:rPr>
              <a:t>;</a:t>
            </a:r>
            <a:endParaRPr sz="900">
              <a:latin typeface="Courier New"/>
              <a:ea typeface="Courier New"/>
              <a:cs typeface="Courier New"/>
              <a:sym typeface="Courier New"/>
            </a:endParaRPr>
          </a:p>
        </p:txBody>
      </p:sp>
      <p:sp>
        <p:nvSpPr>
          <p:cNvPr id="324" name="Shape 324"/>
          <p:cNvSpPr txBox="1"/>
          <p:nvPr/>
        </p:nvSpPr>
        <p:spPr>
          <a:xfrm>
            <a:off x="177975" y="1201325"/>
            <a:ext cx="4920900" cy="544348"/>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sz="1200" dirty="0" smtClean="0">
                <a:latin typeface="Roboto"/>
                <a:ea typeface="Roboto"/>
                <a:cs typeface="Roboto"/>
                <a:sym typeface="Roboto"/>
              </a:rPr>
              <a:t>The table below outlines the number of last response for each campain on the purchase page.</a:t>
            </a:r>
            <a:endParaRPr sz="120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a:latin typeface="Roboto"/>
              <a:ea typeface="Roboto"/>
              <a:cs typeface="Roboto"/>
              <a:sym typeface="Roboto"/>
            </a:endParaRPr>
          </a:p>
        </p:txBody>
      </p:sp>
      <p:graphicFrame>
        <p:nvGraphicFramePr>
          <p:cNvPr id="325" name="Shape 325"/>
          <p:cNvGraphicFramePr/>
          <p:nvPr/>
        </p:nvGraphicFramePr>
        <p:xfrm>
          <a:off x="177975" y="1880754"/>
          <a:ext cx="4913570" cy="3130440"/>
        </p:xfrm>
        <a:graphic>
          <a:graphicData uri="http://schemas.openxmlformats.org/drawingml/2006/table">
            <a:tbl>
              <a:tblPr>
                <a:noFill/>
                <a:tableStyleId>{8628B589-4659-4227-9C68-565DD4A46BFE}</a:tableStyleId>
              </a:tblPr>
              <a:tblGrid>
                <a:gridCol w="3760180">
                  <a:extLst>
                    <a:ext uri="{9D8B030D-6E8A-4147-A177-3AD203B41FA5}">
                      <a16:colId xmlns:a16="http://schemas.microsoft.com/office/drawing/2014/main" xmlns="" val="20000"/>
                    </a:ext>
                  </a:extLst>
                </a:gridCol>
                <a:gridCol w="1153390">
                  <a:extLst>
                    <a:ext uri="{9D8B030D-6E8A-4147-A177-3AD203B41FA5}">
                      <a16:colId xmlns:a16="http://schemas.microsoft.com/office/drawing/2014/main" xmlns="" val="20001"/>
                    </a:ext>
                  </a:extLst>
                </a:gridCol>
              </a:tblGrid>
              <a:tr h="353205">
                <a:tc>
                  <a:txBody>
                    <a:bodyPr/>
                    <a:lstStyle/>
                    <a:p>
                      <a:pPr algn="ctr"/>
                      <a:r>
                        <a:rPr lang="en-US" dirty="0" err="1">
                          <a:solidFill>
                            <a:srgbClr val="292929"/>
                          </a:solidFill>
                        </a:rPr>
                        <a:t>ft_attr.utm_campaign</a:t>
                      </a:r>
                      <a:endParaRPr lang="en-US" dirty="0">
                        <a:solidFill>
                          <a:srgbClr val="292929"/>
                        </a:solidFill>
                      </a:endParaRPr>
                    </a:p>
                  </a:txBody>
                  <a:tcPr anchor="ctr">
                    <a:solidFill>
                      <a:srgbClr val="204056">
                        <a:alpha val="82490"/>
                      </a:srgbClr>
                    </a:solidFill>
                  </a:tcPr>
                </a:tc>
                <a:tc>
                  <a:txBody>
                    <a:bodyPr/>
                    <a:lstStyle/>
                    <a:p>
                      <a:pPr algn="ctr"/>
                      <a:r>
                        <a:rPr lang="en-US">
                          <a:solidFill>
                            <a:srgbClr val="292929"/>
                          </a:solidFill>
                        </a:rPr>
                        <a:t>COUNT(*)</a:t>
                      </a:r>
                    </a:p>
                  </a:txBody>
                  <a:tcPr anchor="ctr">
                    <a:solidFill>
                      <a:srgbClr val="204056">
                        <a:alpha val="82490"/>
                      </a:srgbClr>
                    </a:solidFill>
                  </a:tcPr>
                </a:tc>
                <a:extLst>
                  <a:ext uri="{0D108BD9-81ED-4DB2-BD59-A6C34878D82A}">
                    <a16:rowId xmlns:a16="http://schemas.microsoft.com/office/drawing/2014/main" xmlns="" val="10000"/>
                  </a:ext>
                </a:extLst>
              </a:tr>
              <a:tr h="353205">
                <a:tc>
                  <a:txBody>
                    <a:bodyPr/>
                    <a:lstStyle/>
                    <a:p>
                      <a:pPr algn="ctr"/>
                      <a:r>
                        <a:rPr lang="en-US">
                          <a:solidFill>
                            <a:srgbClr val="525252"/>
                          </a:solidFill>
                        </a:rPr>
                        <a:t>weekly-newsletter</a:t>
                      </a:r>
                    </a:p>
                  </a:txBody>
                  <a:tcPr anchor="ctr">
                    <a:noFill/>
                  </a:tcPr>
                </a:tc>
                <a:tc>
                  <a:txBody>
                    <a:bodyPr/>
                    <a:lstStyle/>
                    <a:p>
                      <a:pPr algn="ctr"/>
                      <a:r>
                        <a:rPr lang="en-US">
                          <a:solidFill>
                            <a:srgbClr val="525252"/>
                          </a:solidFill>
                        </a:rPr>
                        <a:t>115</a:t>
                      </a:r>
                    </a:p>
                  </a:txBody>
                  <a:tcPr anchor="ctr">
                    <a:noFill/>
                  </a:tcPr>
                </a:tc>
              </a:tr>
              <a:tr h="353205">
                <a:tc>
                  <a:txBody>
                    <a:bodyPr/>
                    <a:lstStyle/>
                    <a:p>
                      <a:pPr algn="ctr"/>
                      <a:r>
                        <a:rPr lang="en-US">
                          <a:solidFill>
                            <a:srgbClr val="525252"/>
                          </a:solidFill>
                        </a:rPr>
                        <a:t>retargetting-ad</a:t>
                      </a:r>
                    </a:p>
                  </a:txBody>
                  <a:tcPr anchor="ctr">
                    <a:noFill/>
                  </a:tcPr>
                </a:tc>
                <a:tc>
                  <a:txBody>
                    <a:bodyPr/>
                    <a:lstStyle/>
                    <a:p>
                      <a:pPr algn="ctr"/>
                      <a:r>
                        <a:rPr lang="en-US">
                          <a:solidFill>
                            <a:srgbClr val="525252"/>
                          </a:solidFill>
                        </a:rPr>
                        <a:t>113</a:t>
                      </a:r>
                    </a:p>
                  </a:txBody>
                  <a:tcPr anchor="ctr">
                    <a:noFill/>
                  </a:tcPr>
                </a:tc>
              </a:tr>
              <a:tr h="353205">
                <a:tc>
                  <a:txBody>
                    <a:bodyPr/>
                    <a:lstStyle/>
                    <a:p>
                      <a:pPr algn="ctr"/>
                      <a:r>
                        <a:rPr lang="en-US">
                          <a:solidFill>
                            <a:srgbClr val="525252"/>
                          </a:solidFill>
                        </a:rPr>
                        <a:t>retargetting-campaign</a:t>
                      </a:r>
                    </a:p>
                  </a:txBody>
                  <a:tcPr anchor="ctr">
                    <a:noFill/>
                  </a:tcPr>
                </a:tc>
                <a:tc>
                  <a:txBody>
                    <a:bodyPr/>
                    <a:lstStyle/>
                    <a:p>
                      <a:pPr algn="ctr"/>
                      <a:r>
                        <a:rPr lang="en-US">
                          <a:solidFill>
                            <a:srgbClr val="525252"/>
                          </a:solidFill>
                        </a:rPr>
                        <a:t>54</a:t>
                      </a:r>
                    </a:p>
                  </a:txBody>
                  <a:tcPr anchor="ctr">
                    <a:noFill/>
                  </a:tcPr>
                </a:tc>
              </a:tr>
              <a:tr h="353205">
                <a:tc>
                  <a:txBody>
                    <a:bodyPr/>
                    <a:lstStyle/>
                    <a:p>
                      <a:pPr algn="ctr"/>
                      <a:r>
                        <a:rPr lang="en-US">
                          <a:solidFill>
                            <a:srgbClr val="525252"/>
                          </a:solidFill>
                        </a:rPr>
                        <a:t>paid-search</a:t>
                      </a:r>
                    </a:p>
                  </a:txBody>
                  <a:tcPr anchor="ctr">
                    <a:noFill/>
                  </a:tcPr>
                </a:tc>
                <a:tc>
                  <a:txBody>
                    <a:bodyPr/>
                    <a:lstStyle/>
                    <a:p>
                      <a:pPr algn="ctr"/>
                      <a:r>
                        <a:rPr lang="en-US">
                          <a:solidFill>
                            <a:srgbClr val="525252"/>
                          </a:solidFill>
                        </a:rPr>
                        <a:t>52</a:t>
                      </a:r>
                    </a:p>
                  </a:txBody>
                  <a:tcPr anchor="ctr">
                    <a:noFill/>
                  </a:tcPr>
                </a:tc>
              </a:tr>
              <a:tr h="353205">
                <a:tc>
                  <a:txBody>
                    <a:bodyPr/>
                    <a:lstStyle/>
                    <a:p>
                      <a:pPr algn="ctr"/>
                      <a:r>
                        <a:rPr lang="en-US">
                          <a:solidFill>
                            <a:srgbClr val="525252"/>
                          </a:solidFill>
                        </a:rPr>
                        <a:t>getting-to-know-cool-tshirts</a:t>
                      </a:r>
                    </a:p>
                  </a:txBody>
                  <a:tcPr anchor="ctr"/>
                </a:tc>
                <a:tc>
                  <a:txBody>
                    <a:bodyPr/>
                    <a:lstStyle/>
                    <a:p>
                      <a:pPr algn="ctr"/>
                      <a:r>
                        <a:rPr lang="en-US">
                          <a:solidFill>
                            <a:srgbClr val="525252"/>
                          </a:solidFill>
                        </a:rPr>
                        <a:t>9</a:t>
                      </a:r>
                    </a:p>
                  </a:txBody>
                  <a:tcPr anchor="ctr"/>
                </a:tc>
                <a:extLst>
                  <a:ext uri="{0D108BD9-81ED-4DB2-BD59-A6C34878D82A}">
                    <a16:rowId xmlns:a16="http://schemas.microsoft.com/office/drawing/2014/main" xmlns="" val="10001"/>
                  </a:ext>
                </a:extLst>
              </a:tr>
              <a:tr h="353205">
                <a:tc>
                  <a:txBody>
                    <a:bodyPr/>
                    <a:lstStyle/>
                    <a:p>
                      <a:pPr algn="ctr"/>
                      <a:r>
                        <a:rPr lang="en-US">
                          <a:solidFill>
                            <a:srgbClr val="525252"/>
                          </a:solidFill>
                        </a:rPr>
                        <a:t>ten-crazy-cool-tshirts-facts</a:t>
                      </a:r>
                    </a:p>
                  </a:txBody>
                  <a:tcPr anchor="ctr"/>
                </a:tc>
                <a:tc>
                  <a:txBody>
                    <a:bodyPr/>
                    <a:lstStyle/>
                    <a:p>
                      <a:pPr algn="ctr"/>
                      <a:r>
                        <a:rPr lang="en-US">
                          <a:solidFill>
                            <a:srgbClr val="525252"/>
                          </a:solidFill>
                        </a:rPr>
                        <a:t>9</a:t>
                      </a:r>
                    </a:p>
                  </a:txBody>
                  <a:tcPr anchor="ctr"/>
                </a:tc>
                <a:extLst>
                  <a:ext uri="{0D108BD9-81ED-4DB2-BD59-A6C34878D82A}">
                    <a16:rowId xmlns:a16="http://schemas.microsoft.com/office/drawing/2014/main" xmlns="" val="10002"/>
                  </a:ext>
                </a:extLst>
              </a:tr>
              <a:tr h="353205">
                <a:tc>
                  <a:txBody>
                    <a:bodyPr/>
                    <a:lstStyle/>
                    <a:p>
                      <a:pPr algn="ctr"/>
                      <a:r>
                        <a:rPr lang="en-US">
                          <a:solidFill>
                            <a:srgbClr val="525252"/>
                          </a:solidFill>
                        </a:rPr>
                        <a:t>interview-with-cool-tshirts-founder</a:t>
                      </a:r>
                    </a:p>
                  </a:txBody>
                  <a:tcPr anchor="ctr"/>
                </a:tc>
                <a:tc>
                  <a:txBody>
                    <a:bodyPr/>
                    <a:lstStyle/>
                    <a:p>
                      <a:pPr algn="ctr"/>
                      <a:r>
                        <a:rPr lang="en-US">
                          <a:solidFill>
                            <a:srgbClr val="525252"/>
                          </a:solidFill>
                        </a:rPr>
                        <a:t>7</a:t>
                      </a:r>
                    </a:p>
                  </a:txBody>
                  <a:tcPr anchor="ctr"/>
                </a:tc>
                <a:extLst>
                  <a:ext uri="{0D108BD9-81ED-4DB2-BD59-A6C34878D82A}">
                    <a16:rowId xmlns:a16="http://schemas.microsoft.com/office/drawing/2014/main" xmlns="" val="10003"/>
                  </a:ext>
                </a:extLst>
              </a:tr>
              <a:tr h="291635">
                <a:tc>
                  <a:txBody>
                    <a:bodyPr/>
                    <a:lstStyle/>
                    <a:p>
                      <a:pPr algn="ctr"/>
                      <a:r>
                        <a:rPr lang="en-US" dirty="0">
                          <a:solidFill>
                            <a:srgbClr val="525252"/>
                          </a:solidFill>
                        </a:rPr>
                        <a:t>cool-</a:t>
                      </a:r>
                      <a:r>
                        <a:rPr lang="en-US" dirty="0" err="1">
                          <a:solidFill>
                            <a:srgbClr val="525252"/>
                          </a:solidFill>
                        </a:rPr>
                        <a:t>tshirts</a:t>
                      </a:r>
                      <a:r>
                        <a:rPr lang="en-US" dirty="0">
                          <a:solidFill>
                            <a:srgbClr val="525252"/>
                          </a:solidFill>
                        </a:rPr>
                        <a:t>-search</a:t>
                      </a:r>
                    </a:p>
                  </a:txBody>
                  <a:tcPr anchor="ctr"/>
                </a:tc>
                <a:tc>
                  <a:txBody>
                    <a:bodyPr/>
                    <a:lstStyle/>
                    <a:p>
                      <a:pPr algn="ctr"/>
                      <a:r>
                        <a:rPr lang="en-US" dirty="0">
                          <a:solidFill>
                            <a:srgbClr val="525252"/>
                          </a:solidFill>
                        </a:rPr>
                        <a:t>2</a:t>
                      </a:r>
                    </a:p>
                  </a:txBody>
                  <a:tcPr anchor="ctr"/>
                </a:tc>
                <a:extLst>
                  <a:ext uri="{0D108BD9-81ED-4DB2-BD59-A6C34878D82A}">
                    <a16:rowId xmlns:a16="http://schemas.microsoft.com/office/drawing/2014/main" xmlns="" val="10004"/>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typical user journey?</a:t>
            </a:r>
            <a:endParaRPr lang="en-US" dirty="0"/>
          </a:p>
        </p:txBody>
      </p:sp>
      <p:sp>
        <p:nvSpPr>
          <p:cNvPr id="3" name="Text Placeholder 2"/>
          <p:cNvSpPr>
            <a:spLocks noGrp="1"/>
          </p:cNvSpPr>
          <p:nvPr>
            <p:ph type="body" idx="1"/>
          </p:nvPr>
        </p:nvSpPr>
        <p:spPr/>
        <p:txBody>
          <a:bodyPr/>
          <a:lstStyle/>
          <a:p>
            <a:pPr>
              <a:buNone/>
            </a:pPr>
            <a:r>
              <a:rPr lang="en-US" dirty="0" smtClean="0"/>
              <a:t>The user receives notification of a campaign which drove the users interested to the </a:t>
            </a:r>
            <a:r>
              <a:rPr lang="en-US" dirty="0" err="1" smtClean="0"/>
              <a:t>CoolTShirts</a:t>
            </a:r>
            <a:r>
              <a:rPr lang="en-US" dirty="0" smtClean="0"/>
              <a:t> website.  The campaign generated 1,979 user who navigated through the website.  Of these, only 361 visited the purchase page which means 1,618 ended the </a:t>
            </a:r>
            <a:r>
              <a:rPr lang="en-US" smtClean="0"/>
              <a:t>process early.</a:t>
            </a:r>
            <a:endParaRPr lang="en-US" dirty="0"/>
          </a:p>
        </p:txBody>
      </p:sp>
    </p:spTree>
    <p:extLst>
      <p:ext uri="{BB962C8B-B14F-4D97-AF65-F5344CB8AC3E}">
        <p14:creationId xmlns="" xmlns:p14="http://schemas.microsoft.com/office/powerpoint/2010/main" val="2923895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284480" y="1543050"/>
            <a:ext cx="8605520" cy="20574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4800" b="0" i="0" u="none" strike="noStrike" kern="0" cap="none" spc="0" normalizeH="0" baseline="0" noProof="0" dirty="0" smtClean="0">
                <a:ln>
                  <a:noFill/>
                </a:ln>
                <a:solidFill>
                  <a:srgbClr val="FFFFFF"/>
                </a:solidFill>
                <a:effectLst/>
                <a:uLnTx/>
                <a:uFillTx/>
                <a:latin typeface="Roboto Black"/>
                <a:ea typeface="Roboto Black"/>
                <a:cs typeface="Roboto Black"/>
                <a:sym typeface="Roboto Black"/>
              </a:rPr>
              <a:t>3. Optimize the campaign budget</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 xmlns:p14="http://schemas.microsoft.com/office/powerpoint/2010/main" val="3645199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59773"/>
            <a:ext cx="8520600" cy="498763"/>
          </a:xfrm>
        </p:spPr>
        <p:txBody>
          <a:bodyPr/>
          <a:lstStyle/>
          <a:p>
            <a:r>
              <a:rPr lang="en-US" dirty="0" err="1" smtClean="0"/>
              <a:t>CoolTShirts</a:t>
            </a:r>
            <a:r>
              <a:rPr lang="en-US" dirty="0" smtClean="0"/>
              <a:t> should re-invest in 5 campaigns</a:t>
            </a:r>
            <a:endParaRPr lang="en-US" dirty="0"/>
          </a:p>
        </p:txBody>
      </p:sp>
      <p:sp>
        <p:nvSpPr>
          <p:cNvPr id="3" name="Text Placeholder 2"/>
          <p:cNvSpPr>
            <a:spLocks noGrp="1"/>
          </p:cNvSpPr>
          <p:nvPr>
            <p:ph type="body" idx="1"/>
          </p:nvPr>
        </p:nvSpPr>
        <p:spPr>
          <a:xfrm>
            <a:off x="311700" y="841664"/>
            <a:ext cx="8520600" cy="3895435"/>
          </a:xfrm>
        </p:spPr>
        <p:txBody>
          <a:bodyPr/>
          <a:lstStyle/>
          <a:p>
            <a:pPr>
              <a:buNone/>
            </a:pPr>
            <a:r>
              <a:rPr lang="en-US" dirty="0" smtClean="0"/>
              <a:t>The campaigns </a:t>
            </a:r>
            <a:r>
              <a:rPr lang="en-US" dirty="0" err="1" smtClean="0"/>
              <a:t>CoolTShirts</a:t>
            </a:r>
            <a:r>
              <a:rPr lang="en-US" dirty="0" smtClean="0"/>
              <a:t> should re-invest in the following:</a:t>
            </a:r>
          </a:p>
          <a:p>
            <a:pPr>
              <a:buFont typeface="+mj-lt"/>
              <a:buAutoNum type="arabicPeriod"/>
            </a:pPr>
            <a:r>
              <a:rPr lang="en-US" dirty="0" smtClean="0"/>
              <a:t>weekly – newsletter</a:t>
            </a:r>
          </a:p>
          <a:p>
            <a:pPr>
              <a:buFont typeface="+mj-lt"/>
              <a:buAutoNum type="arabicPeriod"/>
            </a:pPr>
            <a:r>
              <a:rPr lang="en-US" dirty="0" err="1" smtClean="0"/>
              <a:t>Retargetting</a:t>
            </a:r>
            <a:r>
              <a:rPr lang="en-US" dirty="0" smtClean="0"/>
              <a:t> – ad</a:t>
            </a:r>
          </a:p>
          <a:p>
            <a:pPr>
              <a:buFont typeface="+mj-lt"/>
              <a:buAutoNum type="arabicPeriod"/>
            </a:pPr>
            <a:r>
              <a:rPr lang="en-US" dirty="0" err="1" smtClean="0"/>
              <a:t>Retargetting</a:t>
            </a:r>
            <a:r>
              <a:rPr lang="en-US" dirty="0" smtClean="0"/>
              <a:t> – campaign</a:t>
            </a:r>
          </a:p>
          <a:p>
            <a:pPr>
              <a:buFont typeface="+mj-lt"/>
              <a:buAutoNum type="arabicPeriod"/>
            </a:pPr>
            <a:r>
              <a:rPr lang="en-US" dirty="0" smtClean="0"/>
              <a:t>Paid – research</a:t>
            </a:r>
          </a:p>
          <a:p>
            <a:pPr>
              <a:buFont typeface="+mj-lt"/>
              <a:buAutoNum type="arabicPeriod"/>
            </a:pPr>
            <a:r>
              <a:rPr lang="en-US" dirty="0" smtClean="0"/>
              <a:t>Getting – to – know – cool – </a:t>
            </a:r>
            <a:r>
              <a:rPr lang="en-US" dirty="0" err="1" smtClean="0"/>
              <a:t>tshirts</a:t>
            </a:r>
            <a:endParaRPr lang="en-US" dirty="0" smtClean="0"/>
          </a:p>
          <a:p>
            <a:pPr>
              <a:buNone/>
            </a:pPr>
            <a:r>
              <a:rPr lang="en-US" dirty="0" smtClean="0"/>
              <a:t>The top 4 choices are because these campaigns generated the highest traffic to the purchase page based on the users last touch.  There were two additional campaigns tied for fifth place with the users last touch being on the purchase page.  Fifth place was chosen because the last touch was significant higher on the campaign page thus generating the possibility of future visits to purchase page.</a:t>
            </a:r>
            <a:endParaRPr lang="en-US" dirty="0" smtClean="0"/>
          </a:p>
          <a:p>
            <a:pPr>
              <a:buNone/>
            </a:pPr>
            <a:endParaRPr lang="en-US" dirty="0" smtClean="0"/>
          </a:p>
          <a:p>
            <a:pPr>
              <a:buNone/>
            </a:pPr>
            <a:endParaRPr lang="en-US" dirty="0" smtClean="0"/>
          </a:p>
          <a:p>
            <a:pPr>
              <a:buNone/>
            </a:pPr>
            <a:endParaRPr lang="en-US" dirty="0"/>
          </a:p>
        </p:txBody>
      </p:sp>
    </p:spTree>
    <p:extLst>
      <p:ext uri="{BB962C8B-B14F-4D97-AF65-F5344CB8AC3E}">
        <p14:creationId xmlns="" xmlns:p14="http://schemas.microsoft.com/office/powerpoint/2010/main" val="2923895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831273"/>
            <a:ext cx="8520600" cy="13092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b="1" dirty="0" smtClean="0">
                <a:solidFill>
                  <a:srgbClr val="295269"/>
                </a:solidFill>
              </a:rPr>
              <a:t>Project </a:t>
            </a:r>
            <a:r>
              <a:rPr lang="en" sz="7200" b="1" dirty="0" smtClean="0">
                <a:solidFill>
                  <a:srgbClr val="295269"/>
                </a:solidFill>
              </a:rPr>
              <a:t>Attibution</a:t>
            </a:r>
            <a:endParaRPr sz="7200" b="1" dirty="0">
              <a:solidFill>
                <a:srgbClr val="295269"/>
              </a:solidFill>
              <a:latin typeface="Roboto"/>
              <a:ea typeface="Roboto"/>
              <a:cs typeface="Roboto"/>
              <a:sym typeface="Roboto"/>
            </a:endParaRPr>
          </a:p>
        </p:txBody>
      </p:sp>
      <p:sp>
        <p:nvSpPr>
          <p:cNvPr id="305" name="Shape 305"/>
          <p:cNvSpPr txBox="1"/>
          <p:nvPr/>
        </p:nvSpPr>
        <p:spPr>
          <a:xfrm>
            <a:off x="311700" y="1265275"/>
            <a:ext cx="8061300" cy="325650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1100"/>
              </a:spcBef>
              <a:spcAft>
                <a:spcPts val="0"/>
              </a:spcAft>
              <a:buClr>
                <a:srgbClr val="222222"/>
              </a:buClr>
              <a:buSzPts val="2400"/>
              <a:buFont typeface="Roboto"/>
              <a:buAutoNum type="arabicPeriod"/>
            </a:pPr>
            <a:r>
              <a:rPr lang="en" sz="2400" dirty="0">
                <a:solidFill>
                  <a:srgbClr val="222222"/>
                </a:solidFill>
                <a:highlight>
                  <a:srgbClr val="FFFFFF"/>
                </a:highlight>
                <a:latin typeface="Roboto"/>
                <a:ea typeface="Roboto"/>
                <a:cs typeface="Roboto"/>
                <a:sym typeface="Roboto"/>
              </a:rPr>
              <a:t>Get familiar with CoolTShirts</a:t>
            </a:r>
            <a:endParaRPr sz="240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dirty="0">
                <a:solidFill>
                  <a:srgbClr val="222222"/>
                </a:solidFill>
                <a:highlight>
                  <a:srgbClr val="FFFFFF"/>
                </a:highlight>
                <a:latin typeface="Roboto"/>
                <a:ea typeface="Roboto"/>
                <a:cs typeface="Roboto"/>
                <a:sym typeface="Roboto"/>
              </a:rPr>
              <a:t>What is the user journey?</a:t>
            </a:r>
            <a:endParaRPr sz="240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dirty="0">
                <a:solidFill>
                  <a:srgbClr val="222222"/>
                </a:solidFill>
                <a:highlight>
                  <a:srgbClr val="FFFFFF"/>
                </a:highlight>
                <a:latin typeface="Roboto"/>
                <a:ea typeface="Roboto"/>
                <a:cs typeface="Roboto"/>
                <a:sym typeface="Roboto"/>
              </a:rPr>
              <a:t>Optimize the campaign budget</a:t>
            </a:r>
            <a:endParaRPr sz="2400">
              <a:solidFill>
                <a:srgbClr val="222222"/>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284480" y="1543050"/>
            <a:ext cx="860552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cs typeface="Roboto Black"/>
                <a:sym typeface="Roboto Black"/>
              </a:rPr>
              <a:t>1. </a:t>
            </a:r>
            <a:r>
              <a:rPr lang="en" sz="4800" dirty="0" smtClean="0">
                <a:solidFill>
                  <a:schemeClr val="lt1"/>
                </a:solidFill>
                <a:latin typeface="Roboto Black"/>
                <a:ea typeface="Roboto Black"/>
                <a:cs typeface="Roboto Black"/>
                <a:sym typeface="Roboto Black"/>
              </a:rPr>
              <a:t>Get Familiar with Company</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1</a:t>
            </a:r>
            <a:r>
              <a:rPr lang="en" sz="2400" b="1" dirty="0" smtClean="0">
                <a:solidFill>
                  <a:srgbClr val="295269"/>
                </a:solidFill>
                <a:latin typeface="Roboto"/>
                <a:ea typeface="Roboto"/>
                <a:cs typeface="Roboto"/>
                <a:sym typeface="Roboto"/>
              </a:rPr>
              <a:t>. </a:t>
            </a:r>
            <a:r>
              <a:rPr lang="en" sz="2400" b="1" dirty="0" smtClean="0">
                <a:solidFill>
                  <a:srgbClr val="295269"/>
                </a:solidFill>
                <a:latin typeface="Roboto"/>
                <a:ea typeface="Roboto"/>
                <a:cs typeface="Roboto"/>
                <a:sym typeface="Roboto"/>
              </a:rPr>
              <a:t>How many compaigns and sources used, </a:t>
            </a:r>
            <a:r>
              <a:rPr lang="en" sz="2400" b="1" dirty="0">
                <a:solidFill>
                  <a:srgbClr val="295269"/>
                </a:solidFill>
                <a:latin typeface="Roboto"/>
                <a:ea typeface="Roboto"/>
                <a:cs typeface="Roboto"/>
                <a:sym typeface="Roboto"/>
              </a:rPr>
              <a:t>type </a:t>
            </a:r>
            <a:r>
              <a:rPr lang="en" sz="2400" b="1" dirty="0" smtClean="0">
                <a:solidFill>
                  <a:srgbClr val="295269"/>
                </a:solidFill>
                <a:latin typeface="Roboto"/>
                <a:ea typeface="Roboto"/>
                <a:cs typeface="Roboto"/>
                <a:sym typeface="Roboto"/>
              </a:rPr>
              <a:t>1</a:t>
            </a:r>
            <a:endParaRPr sz="2400" b="1" dirty="0">
              <a:solidFill>
                <a:srgbClr val="295269"/>
              </a:solidFill>
              <a:latin typeface="Roboto"/>
              <a:ea typeface="Roboto"/>
              <a:cs typeface="Roboto"/>
              <a:sym typeface="Roboto"/>
            </a:endParaRPr>
          </a:p>
        </p:txBody>
      </p:sp>
      <p:sp>
        <p:nvSpPr>
          <p:cNvPr id="323" name="Shape 323"/>
          <p:cNvSpPr txBox="1"/>
          <p:nvPr/>
        </p:nvSpPr>
        <p:spPr>
          <a:xfrm>
            <a:off x="5273100" y="1159762"/>
            <a:ext cx="3870900" cy="3746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900" dirty="0" smtClean="0">
                <a:latin typeface="Courier New"/>
                <a:ea typeface="Courier New"/>
                <a:cs typeface="Courier New"/>
                <a:sym typeface="Courier New"/>
              </a:rPr>
              <a:t>-- You can put your query here</a:t>
            </a:r>
            <a:endParaRPr sz="900" smtClean="0">
              <a:latin typeface="Courier New"/>
              <a:ea typeface="Courier New"/>
              <a:cs typeface="Courier New"/>
              <a:sym typeface="Courier New"/>
            </a:endParaRPr>
          </a:p>
          <a:p>
            <a:pPr lvl="0">
              <a:buClr>
                <a:schemeClr val="dk1"/>
              </a:buClr>
              <a:buSzPts val="1100"/>
            </a:pPr>
            <a:r>
              <a:rPr lang="en-US" sz="900" dirty="0" smtClean="0">
                <a:latin typeface="Courier New"/>
                <a:ea typeface="Courier New"/>
                <a:cs typeface="Courier New"/>
                <a:sym typeface="Courier New"/>
              </a:rPr>
              <a:t>select count(distinct </a:t>
            </a:r>
            <a:r>
              <a:rPr lang="en-US" sz="900" dirty="0" err="1" smtClean="0">
                <a:latin typeface="Courier New"/>
                <a:ea typeface="Courier New"/>
                <a:cs typeface="Courier New"/>
                <a:sym typeface="Courier New"/>
              </a:rPr>
              <a:t>utm_campaign</a:t>
            </a:r>
            <a:r>
              <a:rPr lang="en-US" sz="900" dirty="0" smtClean="0">
                <a:latin typeface="Courier New"/>
                <a:ea typeface="Courier New"/>
                <a:cs typeface="Courier New"/>
                <a:sym typeface="Courier New"/>
              </a:rPr>
              <a:t>)</a:t>
            </a:r>
          </a:p>
          <a:p>
            <a:pPr lvl="0">
              <a:buClr>
                <a:schemeClr val="dk1"/>
              </a:buClr>
              <a:buSzPts val="1100"/>
            </a:pPr>
            <a:r>
              <a:rPr lang="en-US" sz="900" dirty="0" smtClean="0">
                <a:latin typeface="Courier New"/>
                <a:ea typeface="Courier New"/>
                <a:cs typeface="Courier New"/>
                <a:sym typeface="Courier New"/>
              </a:rPr>
              <a:t>from </a:t>
            </a:r>
            <a:r>
              <a:rPr lang="en-US" sz="900" dirty="0" err="1" smtClean="0">
                <a:latin typeface="Courier New"/>
                <a:ea typeface="Courier New"/>
                <a:cs typeface="Courier New"/>
                <a:sym typeface="Courier New"/>
              </a:rPr>
              <a:t>page_visits</a:t>
            </a:r>
            <a:r>
              <a:rPr lang="en-US" sz="900" dirty="0" smtClean="0">
                <a:latin typeface="Courier New"/>
                <a:ea typeface="Courier New"/>
                <a:cs typeface="Courier New"/>
                <a:sym typeface="Courier New"/>
              </a:rPr>
              <a:t>;</a:t>
            </a:r>
          </a:p>
          <a:p>
            <a:pPr lvl="0">
              <a:buClr>
                <a:schemeClr val="dk1"/>
              </a:buClr>
              <a:buSzPts val="1100"/>
            </a:pPr>
            <a:endParaRPr lang="en-US" sz="900" dirty="0" smtClean="0">
              <a:latin typeface="Courier New"/>
              <a:ea typeface="Courier New"/>
              <a:cs typeface="Courier New"/>
              <a:sym typeface="Courier New"/>
            </a:endParaRPr>
          </a:p>
          <a:p>
            <a:pPr lvl="0">
              <a:buClr>
                <a:schemeClr val="dk1"/>
              </a:buClr>
              <a:buSzPts val="1100"/>
            </a:pPr>
            <a:r>
              <a:rPr lang="en-US" sz="900" dirty="0" smtClean="0">
                <a:latin typeface="Courier New"/>
                <a:ea typeface="Courier New"/>
                <a:cs typeface="Courier New"/>
                <a:sym typeface="Courier New"/>
              </a:rPr>
              <a:t>select count(distinct </a:t>
            </a:r>
            <a:r>
              <a:rPr lang="en-US" sz="900" dirty="0" err="1" smtClean="0">
                <a:latin typeface="Courier New"/>
                <a:ea typeface="Courier New"/>
                <a:cs typeface="Courier New"/>
                <a:sym typeface="Courier New"/>
              </a:rPr>
              <a:t>utm_source</a:t>
            </a:r>
            <a:r>
              <a:rPr lang="en-US" sz="900" dirty="0" smtClean="0">
                <a:latin typeface="Courier New"/>
                <a:ea typeface="Courier New"/>
                <a:cs typeface="Courier New"/>
                <a:sym typeface="Courier New"/>
              </a:rPr>
              <a:t>)</a:t>
            </a:r>
          </a:p>
          <a:p>
            <a:pPr lvl="0">
              <a:buClr>
                <a:schemeClr val="dk1"/>
              </a:buClr>
              <a:buSzPts val="1100"/>
            </a:pPr>
            <a:r>
              <a:rPr lang="en-US" sz="900" dirty="0" smtClean="0">
                <a:latin typeface="Courier New"/>
                <a:ea typeface="Courier New"/>
                <a:cs typeface="Courier New"/>
                <a:sym typeface="Courier New"/>
              </a:rPr>
              <a:t>from </a:t>
            </a:r>
            <a:r>
              <a:rPr lang="en-US" sz="900" dirty="0" err="1" smtClean="0">
                <a:latin typeface="Courier New"/>
                <a:ea typeface="Courier New"/>
                <a:cs typeface="Courier New"/>
                <a:sym typeface="Courier New"/>
              </a:rPr>
              <a:t>page_visits</a:t>
            </a:r>
            <a:r>
              <a:rPr lang="en-US" sz="900" dirty="0" smtClean="0">
                <a:latin typeface="Courier New"/>
                <a:ea typeface="Courier New"/>
                <a:cs typeface="Courier New"/>
                <a:sym typeface="Courier New"/>
              </a:rPr>
              <a:t>;</a:t>
            </a:r>
            <a:endParaRPr sz="900">
              <a:latin typeface="Courier New"/>
              <a:ea typeface="Courier New"/>
              <a:cs typeface="Courier New"/>
              <a:sym typeface="Courier New"/>
            </a:endParaRPr>
          </a:p>
        </p:txBody>
      </p:sp>
      <p:sp>
        <p:nvSpPr>
          <p:cNvPr id="324" name="Shape 324"/>
          <p:cNvSpPr txBox="1"/>
          <p:nvPr/>
        </p:nvSpPr>
        <p:spPr>
          <a:xfrm>
            <a:off x="177975" y="1201326"/>
            <a:ext cx="4920900" cy="67943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sz="1200" dirty="0" smtClean="0">
                <a:latin typeface="Roboto"/>
                <a:ea typeface="Roboto"/>
                <a:cs typeface="Roboto"/>
                <a:sym typeface="Roboto"/>
              </a:rPr>
              <a:t>There were 8 distinct campaigns and 6 distnct sources used by CoolTShirts</a:t>
            </a:r>
            <a:r>
              <a:rPr lang="en-US" sz="1200" dirty="0" smtClean="0">
                <a:latin typeface="Roboto"/>
                <a:ea typeface="Roboto"/>
                <a:cs typeface="Roboto"/>
                <a:sym typeface="Roboto"/>
              </a:rPr>
              <a:t>.</a:t>
            </a:r>
            <a:endParaRPr sz="1200" dirty="0">
              <a:latin typeface="Roboto"/>
              <a:ea typeface="Roboto"/>
              <a:cs typeface="Roboto"/>
              <a:sym typeface="Roboto"/>
            </a:endParaRPr>
          </a:p>
        </p:txBody>
      </p:sp>
      <p:graphicFrame>
        <p:nvGraphicFramePr>
          <p:cNvPr id="325" name="Shape 325"/>
          <p:cNvGraphicFramePr/>
          <p:nvPr/>
        </p:nvGraphicFramePr>
        <p:xfrm>
          <a:off x="177974" y="1932710"/>
          <a:ext cx="4923961" cy="3065316"/>
        </p:xfrm>
        <a:graphic>
          <a:graphicData uri="http://schemas.openxmlformats.org/drawingml/2006/table">
            <a:tbl>
              <a:tblPr>
                <a:noFill/>
                <a:tableStyleId>{8628B589-4659-4227-9C68-565DD4A46BFE}</a:tableStyleId>
              </a:tblPr>
              <a:tblGrid>
                <a:gridCol w="4923961">
                  <a:extLst>
                    <a:ext uri="{9D8B030D-6E8A-4147-A177-3AD203B41FA5}">
                      <a16:colId xmlns="" xmlns:a16="http://schemas.microsoft.com/office/drawing/2014/main" val="20000"/>
                    </a:ext>
                  </a:extLst>
                </a:gridCol>
              </a:tblGrid>
              <a:tr h="658100">
                <a:tc>
                  <a:txBody>
                    <a:bodyPr/>
                    <a:lstStyle/>
                    <a:p>
                      <a:pPr marL="0" lvl="0" indent="0" algn="ctr" rtl="0">
                        <a:spcBef>
                          <a:spcPts val="0"/>
                        </a:spcBef>
                        <a:spcAft>
                          <a:spcPts val="0"/>
                        </a:spcAft>
                        <a:buNone/>
                      </a:pPr>
                      <a:r>
                        <a:rPr lang="en" sz="1000" b="1" dirty="0" smtClean="0">
                          <a:solidFill>
                            <a:srgbClr val="FFFFFF"/>
                          </a:solidFill>
                        </a:rPr>
                        <a:t>QUERY</a:t>
                      </a:r>
                      <a:r>
                        <a:rPr lang="en" sz="1000" b="1" baseline="0" dirty="0" smtClean="0">
                          <a:solidFill>
                            <a:srgbClr val="FFFFFF"/>
                          </a:solidFill>
                        </a:rPr>
                        <a:t> RESULTS</a:t>
                      </a:r>
                      <a:endParaRPr sz="1000" b="1">
                        <a:solidFill>
                          <a:srgbClr val="FFFFFF"/>
                        </a:solidFill>
                      </a:endParaRPr>
                    </a:p>
                  </a:txBody>
                  <a:tcPr marL="91425" marR="91425" marT="91425" marB="91425">
                    <a:solidFill>
                      <a:srgbClr val="204056">
                        <a:alpha val="82490"/>
                      </a:srgbClr>
                    </a:solidFill>
                  </a:tcPr>
                </a:tc>
                <a:extLst>
                  <a:ext uri="{0D108BD9-81ED-4DB2-BD59-A6C34878D82A}">
                    <a16:rowId xmlns="" xmlns:a16="http://schemas.microsoft.com/office/drawing/2014/main" val="10000"/>
                  </a:ext>
                </a:extLst>
              </a:tr>
              <a:tr h="818140">
                <a:tc>
                  <a:txBody>
                    <a:bodyPr/>
                    <a:lstStyle/>
                    <a:p>
                      <a:pPr algn="ctr"/>
                      <a:r>
                        <a:rPr lang="en-US" dirty="0">
                          <a:solidFill>
                            <a:srgbClr val="292929"/>
                          </a:solidFill>
                        </a:rPr>
                        <a:t>count(distinct </a:t>
                      </a:r>
                      <a:r>
                        <a:rPr lang="en-US" dirty="0" err="1">
                          <a:solidFill>
                            <a:srgbClr val="292929"/>
                          </a:solidFill>
                        </a:rPr>
                        <a:t>utm_campaign</a:t>
                      </a:r>
                      <a:r>
                        <a:rPr lang="en-US" dirty="0">
                          <a:solidFill>
                            <a:srgbClr val="292929"/>
                          </a:solidFill>
                        </a:rPr>
                        <a:t>)</a:t>
                      </a:r>
                    </a:p>
                  </a:txBody>
                  <a:tcPr anchor="ctr"/>
                </a:tc>
                <a:extLst>
                  <a:ext uri="{0D108BD9-81ED-4DB2-BD59-A6C34878D82A}">
                    <a16:rowId xmlns="" xmlns:a16="http://schemas.microsoft.com/office/drawing/2014/main" val="10001"/>
                  </a:ext>
                </a:extLst>
              </a:tr>
              <a:tr h="529692">
                <a:tc>
                  <a:txBody>
                    <a:bodyPr/>
                    <a:lstStyle/>
                    <a:p>
                      <a:pPr algn="ctr"/>
                      <a:r>
                        <a:rPr lang="en-US" dirty="0">
                          <a:solidFill>
                            <a:srgbClr val="525252"/>
                          </a:solidFill>
                        </a:rPr>
                        <a:t>8</a:t>
                      </a:r>
                    </a:p>
                  </a:txBody>
                  <a:tcPr anchor="ctr"/>
                </a:tc>
                <a:extLst>
                  <a:ext uri="{0D108BD9-81ED-4DB2-BD59-A6C34878D82A}">
                    <a16:rowId xmlns="" xmlns:a16="http://schemas.microsoft.com/office/drawing/2014/main" val="10002"/>
                  </a:ext>
                </a:extLst>
              </a:tr>
              <a:tr h="529692">
                <a:tc>
                  <a:txBody>
                    <a:bodyPr/>
                    <a:lstStyle/>
                    <a:p>
                      <a:pPr algn="ctr"/>
                      <a:r>
                        <a:rPr lang="en-US" dirty="0">
                          <a:solidFill>
                            <a:srgbClr val="292929"/>
                          </a:solidFill>
                        </a:rPr>
                        <a:t>count(distinct </a:t>
                      </a:r>
                      <a:r>
                        <a:rPr lang="en-US" dirty="0" err="1">
                          <a:solidFill>
                            <a:srgbClr val="292929"/>
                          </a:solidFill>
                        </a:rPr>
                        <a:t>utm_source</a:t>
                      </a:r>
                      <a:r>
                        <a:rPr lang="en-US" dirty="0">
                          <a:solidFill>
                            <a:srgbClr val="292929"/>
                          </a:solidFill>
                        </a:rPr>
                        <a:t>)</a:t>
                      </a:r>
                    </a:p>
                  </a:txBody>
                  <a:tcPr anchor="ctr"/>
                </a:tc>
                <a:extLst>
                  <a:ext uri="{0D108BD9-81ED-4DB2-BD59-A6C34878D82A}">
                    <a16:rowId xmlns="" xmlns:a16="http://schemas.microsoft.com/office/drawing/2014/main" val="10003"/>
                  </a:ext>
                </a:extLst>
              </a:tr>
              <a:tr h="529692">
                <a:tc>
                  <a:txBody>
                    <a:bodyPr/>
                    <a:lstStyle/>
                    <a:p>
                      <a:pPr algn="ctr"/>
                      <a:r>
                        <a:rPr lang="en-US" dirty="0">
                          <a:solidFill>
                            <a:srgbClr val="525252"/>
                          </a:solidFill>
                        </a:rPr>
                        <a:t>6</a:t>
                      </a:r>
                    </a:p>
                  </a:txBody>
                  <a:tcPr anchor="ctr"/>
                </a:tc>
                <a:extLst>
                  <a:ext uri="{0D108BD9-81ED-4DB2-BD59-A6C34878D82A}">
                    <a16:rowId xmlns="" xmlns:a16="http://schemas.microsoft.com/office/drawing/2014/main" val="10004"/>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smtClean="0">
                <a:solidFill>
                  <a:srgbClr val="295269"/>
                </a:solidFill>
                <a:latin typeface="Roboto"/>
                <a:ea typeface="Roboto"/>
                <a:cs typeface="Roboto"/>
                <a:sym typeface="Roboto"/>
              </a:rPr>
              <a:t>1. How is campaign related to the source, type 2</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900" dirty="0" smtClean="0">
                <a:latin typeface="Courier New"/>
                <a:ea typeface="Courier New"/>
                <a:cs typeface="Courier New"/>
                <a:sym typeface="Courier New"/>
              </a:rPr>
              <a:t>-- You can put your query here</a:t>
            </a:r>
            <a:endParaRPr sz="900" smtClean="0">
              <a:latin typeface="Courier New"/>
              <a:ea typeface="Courier New"/>
              <a:cs typeface="Courier New"/>
              <a:sym typeface="Courier New"/>
            </a:endParaRPr>
          </a:p>
          <a:p>
            <a:pPr lvl="0">
              <a:buClr>
                <a:schemeClr val="dk1"/>
              </a:buClr>
              <a:buSzPts val="1100"/>
            </a:pPr>
            <a:r>
              <a:rPr lang="en-US" sz="900" dirty="0" smtClean="0">
                <a:latin typeface="Courier New"/>
                <a:ea typeface="Courier New"/>
                <a:cs typeface="Courier New"/>
                <a:sym typeface="Courier New"/>
              </a:rPr>
              <a:t>select distinct </a:t>
            </a:r>
            <a:r>
              <a:rPr lang="en-US" sz="900" dirty="0" err="1" smtClean="0">
                <a:latin typeface="Courier New"/>
                <a:ea typeface="Courier New"/>
                <a:cs typeface="Courier New"/>
                <a:sym typeface="Courier New"/>
              </a:rPr>
              <a:t>utm_campaign</a:t>
            </a:r>
            <a:r>
              <a:rPr lang="en-US" sz="900" dirty="0" smtClean="0">
                <a:latin typeface="Courier New"/>
                <a:ea typeface="Courier New"/>
                <a:cs typeface="Courier New"/>
                <a:sym typeface="Courier New"/>
              </a:rPr>
              <a:t>, </a:t>
            </a:r>
            <a:r>
              <a:rPr lang="en-US" sz="900" dirty="0" err="1" smtClean="0">
                <a:latin typeface="Courier New"/>
                <a:ea typeface="Courier New"/>
                <a:cs typeface="Courier New"/>
                <a:sym typeface="Courier New"/>
              </a:rPr>
              <a:t>utm_source</a:t>
            </a:r>
            <a:r>
              <a:rPr lang="en-US" sz="900" dirty="0" smtClean="0">
                <a:latin typeface="Courier New"/>
                <a:ea typeface="Courier New"/>
                <a:cs typeface="Courier New"/>
                <a:sym typeface="Courier New"/>
              </a:rPr>
              <a:t> </a:t>
            </a:r>
          </a:p>
          <a:p>
            <a:pPr lvl="0">
              <a:buClr>
                <a:schemeClr val="dk1"/>
              </a:buClr>
              <a:buSzPts val="1100"/>
            </a:pPr>
            <a:r>
              <a:rPr lang="en-US" sz="900" dirty="0" smtClean="0">
                <a:latin typeface="Courier New"/>
                <a:ea typeface="Courier New"/>
                <a:cs typeface="Courier New"/>
                <a:sym typeface="Courier New"/>
              </a:rPr>
              <a:t>from </a:t>
            </a:r>
            <a:r>
              <a:rPr lang="en-US" sz="900" dirty="0" err="1" smtClean="0">
                <a:latin typeface="Courier New"/>
                <a:ea typeface="Courier New"/>
                <a:cs typeface="Courier New"/>
                <a:sym typeface="Courier New"/>
              </a:rPr>
              <a:t>page_visits</a:t>
            </a:r>
            <a:r>
              <a:rPr lang="en-US" sz="900" dirty="0" smtClean="0">
                <a:latin typeface="Courier New"/>
                <a:ea typeface="Courier New"/>
                <a:cs typeface="Courier New"/>
                <a:sym typeface="Courier New"/>
              </a:rPr>
              <a:t>;</a:t>
            </a:r>
            <a:endParaRPr sz="900">
              <a:latin typeface="Courier New"/>
              <a:ea typeface="Courier New"/>
              <a:cs typeface="Courier New"/>
              <a:sym typeface="Courier New"/>
            </a:endParaRPr>
          </a:p>
        </p:txBody>
      </p:sp>
      <p:sp>
        <p:nvSpPr>
          <p:cNvPr id="324" name="Shape 324"/>
          <p:cNvSpPr txBox="1"/>
          <p:nvPr/>
        </p:nvSpPr>
        <p:spPr>
          <a:xfrm>
            <a:off x="177975" y="1201325"/>
            <a:ext cx="4920900" cy="440439"/>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sz="1200" dirty="0" smtClean="0">
                <a:latin typeface="Roboto"/>
                <a:ea typeface="Roboto"/>
                <a:cs typeface="Roboto"/>
                <a:sym typeface="Roboto"/>
              </a:rPr>
              <a:t>The table below lists the sources used for each campaign. </a:t>
            </a:r>
            <a:endParaRPr sz="1200" smtClean="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aphicFrame>
        <p:nvGraphicFramePr>
          <p:cNvPr id="325" name="Shape 325"/>
          <p:cNvGraphicFramePr/>
          <p:nvPr/>
        </p:nvGraphicFramePr>
        <p:xfrm>
          <a:off x="177975" y="1724890"/>
          <a:ext cx="4975916" cy="2997619"/>
        </p:xfrm>
        <a:graphic>
          <a:graphicData uri="http://schemas.openxmlformats.org/drawingml/2006/table">
            <a:tbl>
              <a:tblPr>
                <a:noFill/>
                <a:tableStyleId>{8628B589-4659-4227-9C68-565DD4A46BFE}</a:tableStyleId>
              </a:tblPr>
              <a:tblGrid>
                <a:gridCol w="2918516">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tblGrid>
              <a:tr h="372358">
                <a:tc>
                  <a:txBody>
                    <a:bodyPr/>
                    <a:lstStyle/>
                    <a:p>
                      <a:pPr algn="ctr"/>
                      <a:r>
                        <a:rPr lang="en-US" sz="1200" dirty="0" err="1" smtClean="0">
                          <a:solidFill>
                            <a:schemeClr val="bg1"/>
                          </a:solidFill>
                        </a:rPr>
                        <a:t>utm_campaign</a:t>
                      </a:r>
                      <a:endParaRPr lang="en-US" sz="1200" dirty="0">
                        <a:solidFill>
                          <a:schemeClr val="bg1"/>
                        </a:solidFill>
                      </a:endParaRPr>
                    </a:p>
                  </a:txBody>
                  <a:tcPr marL="91425" marR="91425" marT="91425" marB="91425">
                    <a:solidFill>
                      <a:srgbClr val="204056">
                        <a:alpha val="82490"/>
                      </a:srgbClr>
                    </a:solidFill>
                  </a:tcPr>
                </a:tc>
                <a:tc>
                  <a:txBody>
                    <a:bodyPr/>
                    <a:lstStyle/>
                    <a:p>
                      <a:pPr algn="ctr"/>
                      <a:r>
                        <a:rPr lang="en-US" sz="1200" dirty="0" err="1" smtClean="0">
                          <a:solidFill>
                            <a:schemeClr val="bg1"/>
                          </a:solidFill>
                        </a:rPr>
                        <a:t>utm_source</a:t>
                      </a:r>
                      <a:endParaRPr lang="en-US" sz="1200" dirty="0">
                        <a:solidFill>
                          <a:schemeClr val="bg1"/>
                        </a:solidFill>
                      </a:endParaRPr>
                    </a:p>
                  </a:txBody>
                  <a:tcPr marL="91425" marR="91425" marT="91425" marB="91425">
                    <a:solidFill>
                      <a:srgbClr val="204056">
                        <a:alpha val="82490"/>
                      </a:srgbClr>
                    </a:solidFill>
                  </a:tcPr>
                </a:tc>
                <a:extLst>
                  <a:ext uri="{0D108BD9-81ED-4DB2-BD59-A6C34878D82A}">
                    <a16:rowId xmlns="" xmlns:a16="http://schemas.microsoft.com/office/drawing/2014/main" val="10000"/>
                  </a:ext>
                </a:extLst>
              </a:tr>
              <a:tr h="367087">
                <a:tc>
                  <a:txBody>
                    <a:bodyPr/>
                    <a:lstStyle/>
                    <a:p>
                      <a:pPr algn="ctr"/>
                      <a:r>
                        <a:rPr lang="en-US" dirty="0">
                          <a:solidFill>
                            <a:srgbClr val="525252"/>
                          </a:solidFill>
                        </a:rPr>
                        <a:t>getting-to-know-cool-</a:t>
                      </a:r>
                      <a:r>
                        <a:rPr lang="en-US" dirty="0" err="1">
                          <a:solidFill>
                            <a:srgbClr val="525252"/>
                          </a:solidFill>
                        </a:rPr>
                        <a:t>tshirts</a:t>
                      </a:r>
                      <a:endParaRPr lang="en-US" dirty="0">
                        <a:solidFill>
                          <a:srgbClr val="525252"/>
                        </a:solidFill>
                      </a:endParaRPr>
                    </a:p>
                  </a:txBody>
                  <a:tcPr anchor="ctr"/>
                </a:tc>
                <a:tc>
                  <a:txBody>
                    <a:bodyPr/>
                    <a:lstStyle/>
                    <a:p>
                      <a:pPr algn="ctr"/>
                      <a:r>
                        <a:rPr lang="en-US" dirty="0" err="1">
                          <a:solidFill>
                            <a:srgbClr val="525252"/>
                          </a:solidFill>
                        </a:rPr>
                        <a:t>nytimes</a:t>
                      </a:r>
                      <a:endParaRPr lang="en-US" dirty="0">
                        <a:solidFill>
                          <a:srgbClr val="525252"/>
                        </a:solidFill>
                      </a:endParaRPr>
                    </a:p>
                  </a:txBody>
                  <a:tcPr anchor="ctr"/>
                </a:tc>
              </a:tr>
              <a:tr h="299919">
                <a:tc>
                  <a:txBody>
                    <a:bodyPr/>
                    <a:lstStyle/>
                    <a:p>
                      <a:pPr algn="ctr"/>
                      <a:r>
                        <a:rPr lang="en-US">
                          <a:solidFill>
                            <a:srgbClr val="525252"/>
                          </a:solidFill>
                        </a:rPr>
                        <a:t>weekly-newsletter</a:t>
                      </a:r>
                    </a:p>
                  </a:txBody>
                  <a:tcPr anchor="ctr"/>
                </a:tc>
                <a:tc>
                  <a:txBody>
                    <a:bodyPr/>
                    <a:lstStyle/>
                    <a:p>
                      <a:pPr algn="ctr"/>
                      <a:r>
                        <a:rPr lang="en-US">
                          <a:solidFill>
                            <a:srgbClr val="525252"/>
                          </a:solidFill>
                        </a:rPr>
                        <a:t>email</a:t>
                      </a:r>
                    </a:p>
                  </a:txBody>
                  <a:tcPr anchor="ctr"/>
                </a:tc>
              </a:tr>
              <a:tr h="367087">
                <a:tc>
                  <a:txBody>
                    <a:bodyPr/>
                    <a:lstStyle/>
                    <a:p>
                      <a:pPr algn="ctr"/>
                      <a:r>
                        <a:rPr lang="en-US" dirty="0">
                          <a:solidFill>
                            <a:srgbClr val="525252"/>
                          </a:solidFill>
                        </a:rPr>
                        <a:t>ten-crazy-cool-</a:t>
                      </a:r>
                      <a:r>
                        <a:rPr lang="en-US" dirty="0" err="1">
                          <a:solidFill>
                            <a:srgbClr val="525252"/>
                          </a:solidFill>
                        </a:rPr>
                        <a:t>tshirts</a:t>
                      </a:r>
                      <a:r>
                        <a:rPr lang="en-US" dirty="0">
                          <a:solidFill>
                            <a:srgbClr val="525252"/>
                          </a:solidFill>
                        </a:rPr>
                        <a:t>-facts</a:t>
                      </a:r>
                    </a:p>
                  </a:txBody>
                  <a:tcPr anchor="ctr"/>
                </a:tc>
                <a:tc>
                  <a:txBody>
                    <a:bodyPr/>
                    <a:lstStyle/>
                    <a:p>
                      <a:pPr algn="ctr"/>
                      <a:r>
                        <a:rPr lang="en-US">
                          <a:solidFill>
                            <a:srgbClr val="525252"/>
                          </a:solidFill>
                        </a:rPr>
                        <a:t>buzzfeed</a:t>
                      </a:r>
                    </a:p>
                  </a:txBody>
                  <a:tcPr anchor="ctr"/>
                </a:tc>
              </a:tr>
              <a:tr h="299919">
                <a:tc>
                  <a:txBody>
                    <a:bodyPr/>
                    <a:lstStyle/>
                    <a:p>
                      <a:pPr algn="ctr"/>
                      <a:r>
                        <a:rPr lang="en-US">
                          <a:solidFill>
                            <a:srgbClr val="525252"/>
                          </a:solidFill>
                        </a:rPr>
                        <a:t>retargetting-campaign</a:t>
                      </a:r>
                    </a:p>
                  </a:txBody>
                  <a:tcPr anchor="ctr"/>
                </a:tc>
                <a:tc>
                  <a:txBody>
                    <a:bodyPr/>
                    <a:lstStyle/>
                    <a:p>
                      <a:pPr algn="ctr"/>
                      <a:r>
                        <a:rPr lang="en-US">
                          <a:solidFill>
                            <a:srgbClr val="525252"/>
                          </a:solidFill>
                        </a:rPr>
                        <a:t>email</a:t>
                      </a:r>
                    </a:p>
                  </a:txBody>
                  <a:tcPr anchor="ctr"/>
                </a:tc>
              </a:tr>
              <a:tr h="299919">
                <a:tc>
                  <a:txBody>
                    <a:bodyPr/>
                    <a:lstStyle/>
                    <a:p>
                      <a:pPr algn="ctr"/>
                      <a:r>
                        <a:rPr lang="en-US">
                          <a:solidFill>
                            <a:srgbClr val="525252"/>
                          </a:solidFill>
                        </a:rPr>
                        <a:t>retargetting-ad</a:t>
                      </a:r>
                    </a:p>
                  </a:txBody>
                  <a:tcPr anchor="ctr"/>
                </a:tc>
                <a:tc>
                  <a:txBody>
                    <a:bodyPr/>
                    <a:lstStyle/>
                    <a:p>
                      <a:pPr algn="ctr"/>
                      <a:r>
                        <a:rPr lang="en-US">
                          <a:solidFill>
                            <a:srgbClr val="525252"/>
                          </a:solidFill>
                        </a:rPr>
                        <a:t>facebook</a:t>
                      </a:r>
                    </a:p>
                  </a:txBody>
                  <a:tcPr anchor="ctr"/>
                </a:tc>
              </a:tr>
              <a:tr h="367087">
                <a:tc>
                  <a:txBody>
                    <a:bodyPr/>
                    <a:lstStyle/>
                    <a:p>
                      <a:pPr algn="ctr"/>
                      <a:r>
                        <a:rPr lang="en-US">
                          <a:solidFill>
                            <a:srgbClr val="525252"/>
                          </a:solidFill>
                        </a:rPr>
                        <a:t>interview-with-cool-tshirts-founder</a:t>
                      </a:r>
                    </a:p>
                  </a:txBody>
                  <a:tcPr anchor="ctr"/>
                </a:tc>
                <a:tc>
                  <a:txBody>
                    <a:bodyPr/>
                    <a:lstStyle/>
                    <a:p>
                      <a:pPr algn="ctr"/>
                      <a:r>
                        <a:rPr lang="en-US">
                          <a:solidFill>
                            <a:srgbClr val="525252"/>
                          </a:solidFill>
                        </a:rPr>
                        <a:t>medium</a:t>
                      </a:r>
                    </a:p>
                  </a:txBody>
                  <a:tcPr anchor="ctr"/>
                </a:tc>
                <a:extLst>
                  <a:ext uri="{0D108BD9-81ED-4DB2-BD59-A6C34878D82A}">
                    <a16:rowId xmlns="" xmlns:a16="http://schemas.microsoft.com/office/drawing/2014/main" val="10002"/>
                  </a:ext>
                </a:extLst>
              </a:tr>
              <a:tr h="299919">
                <a:tc>
                  <a:txBody>
                    <a:bodyPr/>
                    <a:lstStyle/>
                    <a:p>
                      <a:pPr algn="ctr"/>
                      <a:r>
                        <a:rPr lang="en-US">
                          <a:solidFill>
                            <a:srgbClr val="525252"/>
                          </a:solidFill>
                        </a:rPr>
                        <a:t>paid-search</a:t>
                      </a:r>
                    </a:p>
                  </a:txBody>
                  <a:tcPr anchor="ctr"/>
                </a:tc>
                <a:tc>
                  <a:txBody>
                    <a:bodyPr/>
                    <a:lstStyle/>
                    <a:p>
                      <a:pPr algn="ctr"/>
                      <a:r>
                        <a:rPr lang="en-US">
                          <a:solidFill>
                            <a:srgbClr val="525252"/>
                          </a:solidFill>
                        </a:rPr>
                        <a:t>google</a:t>
                      </a:r>
                    </a:p>
                  </a:txBody>
                  <a:tcPr anchor="ctr"/>
                </a:tc>
                <a:extLst>
                  <a:ext uri="{0D108BD9-81ED-4DB2-BD59-A6C34878D82A}">
                    <a16:rowId xmlns="" xmlns:a16="http://schemas.microsoft.com/office/drawing/2014/main" val="10003"/>
                  </a:ext>
                </a:extLst>
              </a:tr>
              <a:tr h="299919">
                <a:tc>
                  <a:txBody>
                    <a:bodyPr/>
                    <a:lstStyle/>
                    <a:p>
                      <a:pPr algn="ctr"/>
                      <a:r>
                        <a:rPr lang="en-US">
                          <a:solidFill>
                            <a:srgbClr val="525252"/>
                          </a:solidFill>
                        </a:rPr>
                        <a:t>cool-tshirts-search</a:t>
                      </a:r>
                    </a:p>
                  </a:txBody>
                  <a:tcPr anchor="ctr"/>
                </a:tc>
                <a:tc>
                  <a:txBody>
                    <a:bodyPr/>
                    <a:lstStyle/>
                    <a:p>
                      <a:pPr algn="ctr"/>
                      <a:r>
                        <a:rPr lang="en-US" dirty="0" err="1">
                          <a:solidFill>
                            <a:srgbClr val="525252"/>
                          </a:solidFill>
                        </a:rPr>
                        <a:t>google</a:t>
                      </a:r>
                      <a:endParaRPr lang="en-US" dirty="0">
                        <a:solidFill>
                          <a:srgbClr val="525252"/>
                        </a:solidFill>
                      </a:endParaRPr>
                    </a:p>
                  </a:txBody>
                  <a:tcPr anchor="ctr"/>
                </a:tc>
                <a:extLst>
                  <a:ext uri="{0D108BD9-81ED-4DB2-BD59-A6C34878D82A}">
                    <a16:rowId xmlns="" xmlns:a16="http://schemas.microsoft.com/office/drawing/2014/main" val="10004"/>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smtClean="0">
                <a:solidFill>
                  <a:srgbClr val="295269"/>
                </a:solidFill>
                <a:latin typeface="Roboto"/>
                <a:ea typeface="Roboto"/>
                <a:cs typeface="Roboto"/>
                <a:sym typeface="Roboto"/>
              </a:rPr>
              <a:t>1. What pages are on the CoolTShirts website, type 3</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900" dirty="0" smtClean="0">
                <a:latin typeface="Courier New"/>
                <a:ea typeface="Courier New"/>
                <a:cs typeface="Courier New"/>
                <a:sym typeface="Courier New"/>
              </a:rPr>
              <a:t>-- You can put your query here</a:t>
            </a:r>
            <a:endParaRPr sz="900" smtClean="0">
              <a:latin typeface="Courier New"/>
              <a:ea typeface="Courier New"/>
              <a:cs typeface="Courier New"/>
              <a:sym typeface="Courier New"/>
            </a:endParaRPr>
          </a:p>
          <a:p>
            <a:pPr lvl="0">
              <a:buClr>
                <a:schemeClr val="dk1"/>
              </a:buClr>
              <a:buSzPts val="1100"/>
            </a:pPr>
            <a:r>
              <a:rPr lang="en-US" sz="900" dirty="0" smtClean="0">
                <a:latin typeface="Courier New"/>
                <a:ea typeface="Courier New"/>
                <a:cs typeface="Courier New"/>
                <a:sym typeface="Courier New"/>
              </a:rPr>
              <a:t>select distinct </a:t>
            </a:r>
            <a:r>
              <a:rPr lang="en-US" sz="900" dirty="0" err="1" smtClean="0">
                <a:latin typeface="Courier New"/>
                <a:ea typeface="Courier New"/>
                <a:cs typeface="Courier New"/>
                <a:sym typeface="Courier New"/>
              </a:rPr>
              <a:t>page_name</a:t>
            </a:r>
            <a:endParaRPr lang="en-US" sz="900" dirty="0" smtClean="0">
              <a:latin typeface="Courier New"/>
              <a:ea typeface="Courier New"/>
              <a:cs typeface="Courier New"/>
              <a:sym typeface="Courier New"/>
            </a:endParaRPr>
          </a:p>
          <a:p>
            <a:pPr lvl="0">
              <a:buClr>
                <a:schemeClr val="dk1"/>
              </a:buClr>
              <a:buSzPts val="1100"/>
            </a:pPr>
            <a:r>
              <a:rPr lang="en-US" sz="900" dirty="0" smtClean="0">
                <a:latin typeface="Courier New"/>
                <a:ea typeface="Courier New"/>
                <a:cs typeface="Courier New"/>
                <a:sym typeface="Courier New"/>
              </a:rPr>
              <a:t>from </a:t>
            </a:r>
            <a:r>
              <a:rPr lang="en-US" sz="900" dirty="0" err="1" smtClean="0">
                <a:latin typeface="Courier New"/>
                <a:ea typeface="Courier New"/>
                <a:cs typeface="Courier New"/>
                <a:sym typeface="Courier New"/>
              </a:rPr>
              <a:t>page_visits</a:t>
            </a:r>
            <a:r>
              <a:rPr lang="en-US" sz="900" dirty="0" smtClean="0">
                <a:latin typeface="Courier New"/>
                <a:ea typeface="Courier New"/>
                <a:cs typeface="Courier New"/>
                <a:sym typeface="Courier New"/>
              </a:rPr>
              <a:t>;</a:t>
            </a:r>
            <a:endParaRPr sz="900">
              <a:latin typeface="Courier New"/>
              <a:ea typeface="Courier New"/>
              <a:cs typeface="Courier New"/>
              <a:sym typeface="Courier New"/>
            </a:endParaRPr>
          </a:p>
        </p:txBody>
      </p:sp>
      <p:sp>
        <p:nvSpPr>
          <p:cNvPr id="324" name="Shape 324"/>
          <p:cNvSpPr txBox="1"/>
          <p:nvPr/>
        </p:nvSpPr>
        <p:spPr>
          <a:xfrm>
            <a:off x="177975" y="1201325"/>
            <a:ext cx="4920900" cy="938026"/>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smtClean="0">
                <a:latin typeface="Roboto"/>
                <a:ea typeface="Roboto"/>
                <a:cs typeface="Roboto"/>
                <a:sym typeface="Roboto"/>
              </a:rPr>
              <a:t>The</a:t>
            </a:r>
            <a:r>
              <a:rPr lang="en" sz="1200" dirty="0" smtClean="0">
                <a:latin typeface="Roboto"/>
                <a:ea typeface="Roboto"/>
                <a:cs typeface="Roboto"/>
                <a:sym typeface="Roboto"/>
              </a:rPr>
              <a:t>  query was run to find the pages on the CoolTShirts website.  They are outlined below in the results table</a:t>
            </a:r>
            <a:endParaRPr sz="1200" smtClean="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aphicFrame>
        <p:nvGraphicFramePr>
          <p:cNvPr id="325" name="Shape 325"/>
          <p:cNvGraphicFramePr/>
          <p:nvPr/>
        </p:nvGraphicFramePr>
        <p:xfrm>
          <a:off x="177974" y="2432651"/>
          <a:ext cx="4872007" cy="2484375"/>
        </p:xfrm>
        <a:graphic>
          <a:graphicData uri="http://schemas.openxmlformats.org/drawingml/2006/table">
            <a:tbl>
              <a:tblPr>
                <a:noFill/>
                <a:tableStyleId>{8628B589-4659-4227-9C68-565DD4A46BFE}</a:tableStyleId>
              </a:tblPr>
              <a:tblGrid>
                <a:gridCol w="4872007">
                  <a:extLst>
                    <a:ext uri="{9D8B030D-6E8A-4147-A177-3AD203B41FA5}">
                      <a16:colId xmlns="" xmlns:a16="http://schemas.microsoft.com/office/drawing/2014/main" val="20000"/>
                    </a:ext>
                  </a:extLst>
                </a:gridCol>
              </a:tblGrid>
              <a:tr h="599232">
                <a:tc>
                  <a:txBody>
                    <a:bodyPr/>
                    <a:lstStyle/>
                    <a:p>
                      <a:pPr algn="ctr"/>
                      <a:r>
                        <a:rPr lang="en-US" dirty="0" err="1">
                          <a:solidFill>
                            <a:schemeClr val="bg1"/>
                          </a:solidFill>
                        </a:rPr>
                        <a:t>page_name</a:t>
                      </a:r>
                      <a:endParaRPr lang="en-US" dirty="0">
                        <a:solidFill>
                          <a:schemeClr val="bg1"/>
                        </a:solidFill>
                      </a:endParaRPr>
                    </a:p>
                  </a:txBody>
                  <a:tcPr anchor="ctr">
                    <a:solidFill>
                      <a:srgbClr val="204056">
                        <a:alpha val="82490"/>
                      </a:srgbClr>
                    </a:solidFill>
                  </a:tcPr>
                </a:tc>
                <a:extLst>
                  <a:ext uri="{0D108BD9-81ED-4DB2-BD59-A6C34878D82A}">
                    <a16:rowId xmlns="" xmlns:a16="http://schemas.microsoft.com/office/drawing/2014/main" val="10000"/>
                  </a:ext>
                </a:extLst>
              </a:tr>
              <a:tr h="438210">
                <a:tc>
                  <a:txBody>
                    <a:bodyPr/>
                    <a:lstStyle/>
                    <a:p>
                      <a:pPr algn="ctr"/>
                      <a:r>
                        <a:rPr lang="en-US">
                          <a:solidFill>
                            <a:srgbClr val="525252"/>
                          </a:solidFill>
                        </a:rPr>
                        <a:t>1 - landing_page</a:t>
                      </a:r>
                    </a:p>
                  </a:txBody>
                  <a:tcPr anchor="ctr"/>
                </a:tc>
                <a:extLst>
                  <a:ext uri="{0D108BD9-81ED-4DB2-BD59-A6C34878D82A}">
                    <a16:rowId xmlns="" xmlns:a16="http://schemas.microsoft.com/office/drawing/2014/main" val="10001"/>
                  </a:ext>
                </a:extLst>
              </a:tr>
              <a:tr h="482311">
                <a:tc>
                  <a:txBody>
                    <a:bodyPr/>
                    <a:lstStyle/>
                    <a:p>
                      <a:pPr algn="ctr"/>
                      <a:r>
                        <a:rPr lang="en-US">
                          <a:solidFill>
                            <a:srgbClr val="525252"/>
                          </a:solidFill>
                        </a:rPr>
                        <a:t>2 - shopping_cart</a:t>
                      </a:r>
                    </a:p>
                  </a:txBody>
                  <a:tcPr anchor="ctr"/>
                </a:tc>
                <a:extLst>
                  <a:ext uri="{0D108BD9-81ED-4DB2-BD59-A6C34878D82A}">
                    <a16:rowId xmlns="" xmlns:a16="http://schemas.microsoft.com/office/drawing/2014/main" val="10002"/>
                  </a:ext>
                </a:extLst>
              </a:tr>
              <a:tr h="482311">
                <a:tc>
                  <a:txBody>
                    <a:bodyPr/>
                    <a:lstStyle/>
                    <a:p>
                      <a:pPr algn="ctr"/>
                      <a:r>
                        <a:rPr lang="en-US">
                          <a:solidFill>
                            <a:srgbClr val="525252"/>
                          </a:solidFill>
                        </a:rPr>
                        <a:t>3 - checkout</a:t>
                      </a:r>
                    </a:p>
                  </a:txBody>
                  <a:tcPr anchor="ctr"/>
                </a:tc>
                <a:extLst>
                  <a:ext uri="{0D108BD9-81ED-4DB2-BD59-A6C34878D82A}">
                    <a16:rowId xmlns="" xmlns:a16="http://schemas.microsoft.com/office/drawing/2014/main" val="10003"/>
                  </a:ext>
                </a:extLst>
              </a:tr>
              <a:tr h="482311">
                <a:tc>
                  <a:txBody>
                    <a:bodyPr/>
                    <a:lstStyle/>
                    <a:p>
                      <a:pPr algn="ctr"/>
                      <a:r>
                        <a:rPr lang="en-US" dirty="0">
                          <a:solidFill>
                            <a:srgbClr val="525252"/>
                          </a:solidFill>
                        </a:rPr>
                        <a:t>4 - purchase</a:t>
                      </a:r>
                    </a:p>
                  </a:txBody>
                  <a:tcPr anchor="ctr"/>
                </a:tc>
                <a:extLst>
                  <a:ext uri="{0D108BD9-81ED-4DB2-BD59-A6C34878D82A}">
                    <a16:rowId xmlns="" xmlns:a16="http://schemas.microsoft.com/office/drawing/2014/main" val="10004"/>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284480" y="1543050"/>
            <a:ext cx="8605520" cy="20574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4800" dirty="0" smtClean="0">
                <a:solidFill>
                  <a:srgbClr val="FFFFFF"/>
                </a:solidFill>
                <a:latin typeface="Roboto Black"/>
                <a:ea typeface="Roboto Black"/>
                <a:cs typeface="Roboto Black"/>
                <a:sym typeface="Roboto Black"/>
              </a:rPr>
              <a:t>2. What is the user journey</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 xmlns:p14="http://schemas.microsoft.com/office/powerpoint/2010/main" val="303782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2</a:t>
            </a:r>
            <a:r>
              <a:rPr lang="en" sz="2400" b="1" dirty="0" smtClean="0">
                <a:solidFill>
                  <a:srgbClr val="295269"/>
                </a:solidFill>
                <a:latin typeface="Roboto"/>
                <a:ea typeface="Roboto"/>
                <a:cs typeface="Roboto"/>
                <a:sym typeface="Roboto"/>
              </a:rPr>
              <a:t>. How many first touches is each campaign responsible for, </a:t>
            </a:r>
            <a:r>
              <a:rPr lang="en" sz="2400" b="1" dirty="0">
                <a:solidFill>
                  <a:srgbClr val="295269"/>
                </a:solidFill>
                <a:latin typeface="Roboto"/>
                <a:ea typeface="Roboto"/>
                <a:cs typeface="Roboto"/>
                <a:sym typeface="Roboto"/>
              </a:rPr>
              <a:t>type </a:t>
            </a:r>
            <a:r>
              <a:rPr lang="en" sz="2400" b="1" dirty="0" smtClean="0">
                <a:solidFill>
                  <a:srgbClr val="295269"/>
                </a:solidFill>
                <a:latin typeface="Roboto"/>
                <a:ea typeface="Roboto"/>
                <a:cs typeface="Roboto"/>
                <a:sym typeface="Roboto"/>
              </a:rPr>
              <a:t>1</a:t>
            </a:r>
            <a:endParaRPr sz="2400" b="1">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900" dirty="0">
                <a:latin typeface="Courier New"/>
                <a:ea typeface="Courier New"/>
                <a:cs typeface="Courier New"/>
                <a:sym typeface="Courier New"/>
              </a:rPr>
              <a:t>-- You can put your query here</a:t>
            </a:r>
            <a:endParaRPr sz="900">
              <a:latin typeface="Courier New"/>
              <a:ea typeface="Courier New"/>
              <a:cs typeface="Courier New"/>
              <a:sym typeface="Courier New"/>
            </a:endParaRPr>
          </a:p>
          <a:p>
            <a:pPr lvl="0">
              <a:buClr>
                <a:schemeClr val="dk1"/>
              </a:buClr>
              <a:buSzPts val="1100"/>
            </a:pPr>
            <a:r>
              <a:rPr lang="en-US" sz="900" dirty="0" smtClean="0">
                <a:latin typeface="Courier New"/>
                <a:ea typeface="Courier New"/>
                <a:cs typeface="Courier New"/>
                <a:sym typeface="Courier New"/>
              </a:rPr>
              <a:t>with </a:t>
            </a:r>
            <a:r>
              <a:rPr lang="en-US" sz="900" dirty="0" err="1" smtClean="0">
                <a:latin typeface="Courier New"/>
                <a:ea typeface="Courier New"/>
                <a:cs typeface="Courier New"/>
                <a:sym typeface="Courier New"/>
              </a:rPr>
              <a:t>first_touch</a:t>
            </a:r>
            <a:r>
              <a:rPr lang="en-US" sz="900" dirty="0" smtClean="0">
                <a:latin typeface="Courier New"/>
                <a:ea typeface="Courier New"/>
                <a:cs typeface="Courier New"/>
                <a:sym typeface="Courier New"/>
              </a:rPr>
              <a:t> as (</a:t>
            </a:r>
          </a:p>
          <a:p>
            <a:pPr lvl="0">
              <a:buClr>
                <a:schemeClr val="dk1"/>
              </a:buClr>
              <a:buSzPts val="1100"/>
            </a:pPr>
            <a:r>
              <a:rPr lang="en-US" sz="900" dirty="0" smtClean="0">
                <a:latin typeface="Courier New"/>
                <a:ea typeface="Courier New"/>
                <a:cs typeface="Courier New"/>
                <a:sym typeface="Courier New"/>
              </a:rPr>
              <a:t>	select </a:t>
            </a:r>
            <a:r>
              <a:rPr lang="en-US" sz="900" dirty="0" err="1" smtClean="0">
                <a:latin typeface="Courier New"/>
                <a:ea typeface="Courier New"/>
                <a:cs typeface="Courier New"/>
                <a:sym typeface="Courier New"/>
              </a:rPr>
              <a:t>user_id</a:t>
            </a:r>
            <a:r>
              <a:rPr lang="en-US" sz="900" dirty="0" smtClean="0">
                <a:latin typeface="Courier New"/>
                <a:ea typeface="Courier New"/>
                <a:cs typeface="Courier New"/>
                <a:sym typeface="Courier New"/>
              </a:rPr>
              <a:t>,</a:t>
            </a:r>
          </a:p>
          <a:p>
            <a:pPr lvl="0">
              <a:buClr>
                <a:schemeClr val="dk1"/>
              </a:buClr>
              <a:buSzPts val="1100"/>
            </a:pPr>
            <a:r>
              <a:rPr lang="en-US" sz="900" dirty="0" smtClean="0">
                <a:latin typeface="Courier New"/>
                <a:ea typeface="Courier New"/>
                <a:cs typeface="Courier New"/>
                <a:sym typeface="Courier New"/>
              </a:rPr>
              <a:t>  	min(timestamp) as '</a:t>
            </a:r>
            <a:r>
              <a:rPr lang="en-US" sz="900" dirty="0" err="1" smtClean="0">
                <a:latin typeface="Courier New"/>
                <a:ea typeface="Courier New"/>
                <a:cs typeface="Courier New"/>
                <a:sym typeface="Courier New"/>
              </a:rPr>
              <a:t>first_touch_at</a:t>
            </a:r>
            <a:r>
              <a:rPr lang="en-US" sz="900" dirty="0" smtClean="0">
                <a:latin typeface="Courier New"/>
                <a:ea typeface="Courier New"/>
                <a:cs typeface="Courier New"/>
                <a:sym typeface="Courier New"/>
              </a:rPr>
              <a:t>'</a:t>
            </a:r>
          </a:p>
          <a:p>
            <a:pPr lvl="0">
              <a:buClr>
                <a:schemeClr val="dk1"/>
              </a:buClr>
              <a:buSzPts val="1100"/>
            </a:pPr>
            <a:r>
              <a:rPr lang="en-US" sz="900" dirty="0" smtClean="0">
                <a:latin typeface="Courier New"/>
                <a:ea typeface="Courier New"/>
                <a:cs typeface="Courier New"/>
                <a:sym typeface="Courier New"/>
              </a:rPr>
              <a:t>	from </a:t>
            </a:r>
            <a:r>
              <a:rPr lang="en-US" sz="900" dirty="0" err="1" smtClean="0">
                <a:latin typeface="Courier New"/>
                <a:ea typeface="Courier New"/>
                <a:cs typeface="Courier New"/>
                <a:sym typeface="Courier New"/>
              </a:rPr>
              <a:t>page_visits</a:t>
            </a:r>
            <a:endParaRPr lang="en-US" sz="900" dirty="0" smtClean="0">
              <a:latin typeface="Courier New"/>
              <a:ea typeface="Courier New"/>
              <a:cs typeface="Courier New"/>
              <a:sym typeface="Courier New"/>
            </a:endParaRPr>
          </a:p>
          <a:p>
            <a:pPr lvl="0">
              <a:buClr>
                <a:schemeClr val="dk1"/>
              </a:buClr>
              <a:buSzPts val="1100"/>
            </a:pPr>
            <a:r>
              <a:rPr lang="en-US" sz="900" dirty="0" smtClean="0">
                <a:latin typeface="Courier New"/>
                <a:ea typeface="Courier New"/>
                <a:cs typeface="Courier New"/>
                <a:sym typeface="Courier New"/>
              </a:rPr>
              <a:t>	group by </a:t>
            </a:r>
            <a:r>
              <a:rPr lang="en-US" sz="900" dirty="0" err="1" smtClean="0">
                <a:latin typeface="Courier New"/>
                <a:ea typeface="Courier New"/>
                <a:cs typeface="Courier New"/>
                <a:sym typeface="Courier New"/>
              </a:rPr>
              <a:t>user_id</a:t>
            </a:r>
            <a:r>
              <a:rPr lang="en-US" sz="900" dirty="0" smtClean="0">
                <a:latin typeface="Courier New"/>
                <a:ea typeface="Courier New"/>
                <a:cs typeface="Courier New"/>
                <a:sym typeface="Courier New"/>
              </a:rPr>
              <a:t>),</a:t>
            </a:r>
          </a:p>
          <a:p>
            <a:pPr lvl="0">
              <a:buClr>
                <a:schemeClr val="dk1"/>
              </a:buClr>
              <a:buSzPts val="1100"/>
            </a:pPr>
            <a:r>
              <a:rPr lang="en-US" sz="900" dirty="0" err="1" smtClean="0">
                <a:latin typeface="Courier New"/>
                <a:ea typeface="Courier New"/>
                <a:cs typeface="Courier New"/>
                <a:sym typeface="Courier New"/>
              </a:rPr>
              <a:t>ft_attr</a:t>
            </a:r>
            <a:r>
              <a:rPr lang="en-US" sz="900" dirty="0" smtClean="0">
                <a:latin typeface="Courier New"/>
                <a:ea typeface="Courier New"/>
                <a:cs typeface="Courier New"/>
                <a:sym typeface="Courier New"/>
              </a:rPr>
              <a:t> AS (</a:t>
            </a:r>
          </a:p>
          <a:p>
            <a:pPr lvl="0">
              <a:buClr>
                <a:schemeClr val="dk1"/>
              </a:buClr>
              <a:buSzPts val="1100"/>
            </a:pPr>
            <a:r>
              <a:rPr lang="en-US" sz="900" dirty="0" smtClean="0">
                <a:latin typeface="Courier New"/>
                <a:ea typeface="Courier New"/>
                <a:cs typeface="Courier New"/>
                <a:sym typeface="Courier New"/>
              </a:rPr>
              <a:t>  SELECT </a:t>
            </a:r>
            <a:r>
              <a:rPr lang="en-US" sz="900" dirty="0" err="1" smtClean="0">
                <a:latin typeface="Courier New"/>
                <a:ea typeface="Courier New"/>
                <a:cs typeface="Courier New"/>
                <a:sym typeface="Courier New"/>
              </a:rPr>
              <a:t>ft.user_id</a:t>
            </a:r>
            <a:r>
              <a:rPr lang="en-US" sz="900" dirty="0" smtClean="0">
                <a:latin typeface="Courier New"/>
                <a:ea typeface="Courier New"/>
                <a:cs typeface="Courier New"/>
                <a:sym typeface="Courier New"/>
              </a:rPr>
              <a:t>,</a:t>
            </a:r>
          </a:p>
          <a:p>
            <a:pPr lvl="0">
              <a:buClr>
                <a:schemeClr val="dk1"/>
              </a:buClr>
              <a:buSzPts val="1100"/>
            </a:pPr>
            <a:r>
              <a:rPr lang="en-US" sz="900" dirty="0" smtClean="0">
                <a:latin typeface="Courier New"/>
                <a:ea typeface="Courier New"/>
                <a:cs typeface="Courier New"/>
                <a:sym typeface="Courier New"/>
              </a:rPr>
              <a:t>         </a:t>
            </a:r>
            <a:r>
              <a:rPr lang="en-US" sz="900" dirty="0" err="1" smtClean="0">
                <a:latin typeface="Courier New"/>
                <a:ea typeface="Courier New"/>
                <a:cs typeface="Courier New"/>
                <a:sym typeface="Courier New"/>
              </a:rPr>
              <a:t>ft.first_touch_at</a:t>
            </a:r>
            <a:r>
              <a:rPr lang="en-US" sz="900" dirty="0" smtClean="0">
                <a:latin typeface="Courier New"/>
                <a:ea typeface="Courier New"/>
                <a:cs typeface="Courier New"/>
                <a:sym typeface="Courier New"/>
              </a:rPr>
              <a:t>,</a:t>
            </a:r>
          </a:p>
          <a:p>
            <a:pPr lvl="0">
              <a:buClr>
                <a:schemeClr val="dk1"/>
              </a:buClr>
              <a:buSzPts val="1100"/>
            </a:pPr>
            <a:r>
              <a:rPr lang="en-US" sz="900" dirty="0" smtClean="0">
                <a:latin typeface="Courier New"/>
                <a:ea typeface="Courier New"/>
                <a:cs typeface="Courier New"/>
                <a:sym typeface="Courier New"/>
              </a:rPr>
              <a:t>  			 </a:t>
            </a:r>
            <a:r>
              <a:rPr lang="en-US" sz="900" dirty="0" err="1" smtClean="0">
                <a:latin typeface="Courier New"/>
                <a:ea typeface="Courier New"/>
                <a:cs typeface="Courier New"/>
                <a:sym typeface="Courier New"/>
              </a:rPr>
              <a:t>pv.utm_campaign</a:t>
            </a:r>
            <a:endParaRPr lang="en-US" sz="900" dirty="0" smtClean="0">
              <a:latin typeface="Courier New"/>
              <a:ea typeface="Courier New"/>
              <a:cs typeface="Courier New"/>
              <a:sym typeface="Courier New"/>
            </a:endParaRPr>
          </a:p>
          <a:p>
            <a:pPr lvl="0">
              <a:buClr>
                <a:schemeClr val="dk1"/>
              </a:buClr>
              <a:buSzPts val="1100"/>
            </a:pPr>
            <a:r>
              <a:rPr lang="en-US" sz="900" dirty="0" smtClean="0">
                <a:latin typeface="Courier New"/>
                <a:ea typeface="Courier New"/>
                <a:cs typeface="Courier New"/>
                <a:sym typeface="Courier New"/>
              </a:rPr>
              <a:t>  FROM </a:t>
            </a:r>
            <a:r>
              <a:rPr lang="en-US" sz="900" dirty="0" err="1" smtClean="0">
                <a:latin typeface="Courier New"/>
                <a:ea typeface="Courier New"/>
                <a:cs typeface="Courier New"/>
                <a:sym typeface="Courier New"/>
              </a:rPr>
              <a:t>first_touch</a:t>
            </a:r>
            <a:r>
              <a:rPr lang="en-US" sz="900" dirty="0" smtClean="0">
                <a:latin typeface="Courier New"/>
                <a:ea typeface="Courier New"/>
                <a:cs typeface="Courier New"/>
                <a:sym typeface="Courier New"/>
              </a:rPr>
              <a:t> ft</a:t>
            </a:r>
          </a:p>
          <a:p>
            <a:pPr lvl="0">
              <a:buClr>
                <a:schemeClr val="dk1"/>
              </a:buClr>
              <a:buSzPts val="1100"/>
            </a:pPr>
            <a:r>
              <a:rPr lang="en-US" sz="900" dirty="0" smtClean="0">
                <a:latin typeface="Courier New"/>
                <a:ea typeface="Courier New"/>
                <a:cs typeface="Courier New"/>
                <a:sym typeface="Courier New"/>
              </a:rPr>
              <a:t>  JOIN </a:t>
            </a:r>
            <a:r>
              <a:rPr lang="en-US" sz="900" dirty="0" err="1" smtClean="0">
                <a:latin typeface="Courier New"/>
                <a:ea typeface="Courier New"/>
                <a:cs typeface="Courier New"/>
                <a:sym typeface="Courier New"/>
              </a:rPr>
              <a:t>page_visits</a:t>
            </a:r>
            <a:r>
              <a:rPr lang="en-US" sz="900" dirty="0" smtClean="0">
                <a:latin typeface="Courier New"/>
                <a:ea typeface="Courier New"/>
                <a:cs typeface="Courier New"/>
                <a:sym typeface="Courier New"/>
              </a:rPr>
              <a:t> </a:t>
            </a:r>
            <a:r>
              <a:rPr lang="en-US" sz="900" dirty="0" err="1" smtClean="0">
                <a:latin typeface="Courier New"/>
                <a:ea typeface="Courier New"/>
                <a:cs typeface="Courier New"/>
                <a:sym typeface="Courier New"/>
              </a:rPr>
              <a:t>pv</a:t>
            </a:r>
            <a:endParaRPr lang="en-US" sz="900" dirty="0" smtClean="0">
              <a:latin typeface="Courier New"/>
              <a:ea typeface="Courier New"/>
              <a:cs typeface="Courier New"/>
              <a:sym typeface="Courier New"/>
            </a:endParaRPr>
          </a:p>
          <a:p>
            <a:pPr lvl="0">
              <a:buClr>
                <a:schemeClr val="dk1"/>
              </a:buClr>
              <a:buSzPts val="1100"/>
            </a:pPr>
            <a:r>
              <a:rPr lang="en-US" sz="900" dirty="0" smtClean="0">
                <a:latin typeface="Courier New"/>
                <a:ea typeface="Courier New"/>
                <a:cs typeface="Courier New"/>
                <a:sym typeface="Courier New"/>
              </a:rPr>
              <a:t>    ON </a:t>
            </a:r>
            <a:r>
              <a:rPr lang="en-US" sz="900" dirty="0" err="1" smtClean="0">
                <a:latin typeface="Courier New"/>
                <a:ea typeface="Courier New"/>
                <a:cs typeface="Courier New"/>
                <a:sym typeface="Courier New"/>
              </a:rPr>
              <a:t>ft.user_id</a:t>
            </a:r>
            <a:r>
              <a:rPr lang="en-US" sz="900" dirty="0" smtClean="0">
                <a:latin typeface="Courier New"/>
                <a:ea typeface="Courier New"/>
                <a:cs typeface="Courier New"/>
                <a:sym typeface="Courier New"/>
              </a:rPr>
              <a:t> = </a:t>
            </a:r>
            <a:r>
              <a:rPr lang="en-US" sz="900" dirty="0" err="1" smtClean="0">
                <a:latin typeface="Courier New"/>
                <a:ea typeface="Courier New"/>
                <a:cs typeface="Courier New"/>
                <a:sym typeface="Courier New"/>
              </a:rPr>
              <a:t>pv.user_id</a:t>
            </a:r>
            <a:endParaRPr lang="en-US" sz="900" dirty="0" smtClean="0">
              <a:latin typeface="Courier New"/>
              <a:ea typeface="Courier New"/>
              <a:cs typeface="Courier New"/>
              <a:sym typeface="Courier New"/>
            </a:endParaRPr>
          </a:p>
          <a:p>
            <a:pPr lvl="0">
              <a:buClr>
                <a:schemeClr val="dk1"/>
              </a:buClr>
              <a:buSzPts val="1100"/>
            </a:pPr>
            <a:r>
              <a:rPr lang="en-US" sz="900" dirty="0" smtClean="0">
                <a:latin typeface="Courier New"/>
                <a:ea typeface="Courier New"/>
                <a:cs typeface="Courier New"/>
                <a:sym typeface="Courier New"/>
              </a:rPr>
              <a:t>    AND </a:t>
            </a:r>
            <a:r>
              <a:rPr lang="en-US" sz="900" dirty="0" err="1" smtClean="0">
                <a:latin typeface="Courier New"/>
                <a:ea typeface="Courier New"/>
                <a:cs typeface="Courier New"/>
                <a:sym typeface="Courier New"/>
              </a:rPr>
              <a:t>ft.first_touch_at</a:t>
            </a:r>
            <a:r>
              <a:rPr lang="en-US" sz="900" dirty="0" smtClean="0">
                <a:latin typeface="Courier New"/>
                <a:ea typeface="Courier New"/>
                <a:cs typeface="Courier New"/>
                <a:sym typeface="Courier New"/>
              </a:rPr>
              <a:t> = </a:t>
            </a:r>
            <a:r>
              <a:rPr lang="en-US" sz="900" dirty="0" err="1" smtClean="0">
                <a:latin typeface="Courier New"/>
                <a:ea typeface="Courier New"/>
                <a:cs typeface="Courier New"/>
                <a:sym typeface="Courier New"/>
              </a:rPr>
              <a:t>pv.timestamp</a:t>
            </a:r>
            <a:endParaRPr lang="en-US" sz="900" dirty="0" smtClean="0">
              <a:latin typeface="Courier New"/>
              <a:ea typeface="Courier New"/>
              <a:cs typeface="Courier New"/>
              <a:sym typeface="Courier New"/>
            </a:endParaRPr>
          </a:p>
          <a:p>
            <a:pPr lvl="0">
              <a:buClr>
                <a:schemeClr val="dk1"/>
              </a:buClr>
              <a:buSzPts val="1100"/>
            </a:pPr>
            <a:r>
              <a:rPr lang="en-US" sz="900" dirty="0" smtClean="0">
                <a:latin typeface="Courier New"/>
                <a:ea typeface="Courier New"/>
                <a:cs typeface="Courier New"/>
                <a:sym typeface="Courier New"/>
              </a:rPr>
              <a:t>)</a:t>
            </a:r>
          </a:p>
          <a:p>
            <a:pPr lvl="0">
              <a:buClr>
                <a:schemeClr val="dk1"/>
              </a:buClr>
              <a:buSzPts val="1100"/>
            </a:pPr>
            <a:r>
              <a:rPr lang="en-US" sz="900" dirty="0" smtClean="0">
                <a:latin typeface="Courier New"/>
                <a:ea typeface="Courier New"/>
                <a:cs typeface="Courier New"/>
                <a:sym typeface="Courier New"/>
              </a:rPr>
              <a:t>SELECT </a:t>
            </a:r>
            <a:r>
              <a:rPr lang="en-US" sz="900" dirty="0" err="1" smtClean="0">
                <a:latin typeface="Courier New"/>
                <a:ea typeface="Courier New"/>
                <a:cs typeface="Courier New"/>
                <a:sym typeface="Courier New"/>
              </a:rPr>
              <a:t>ft_attr.utm_campaign</a:t>
            </a:r>
            <a:r>
              <a:rPr lang="en-US" sz="900" dirty="0" smtClean="0">
                <a:latin typeface="Courier New"/>
                <a:ea typeface="Courier New"/>
                <a:cs typeface="Courier New"/>
                <a:sym typeface="Courier New"/>
              </a:rPr>
              <a:t>,</a:t>
            </a:r>
          </a:p>
          <a:p>
            <a:pPr lvl="0">
              <a:buClr>
                <a:schemeClr val="dk1"/>
              </a:buClr>
              <a:buSzPts val="1100"/>
            </a:pPr>
            <a:r>
              <a:rPr lang="en-US" sz="900" dirty="0" smtClean="0">
                <a:latin typeface="Courier New"/>
                <a:ea typeface="Courier New"/>
                <a:cs typeface="Courier New"/>
                <a:sym typeface="Courier New"/>
              </a:rPr>
              <a:t>       COUNT(*)</a:t>
            </a:r>
          </a:p>
          <a:p>
            <a:pPr lvl="0">
              <a:buClr>
                <a:schemeClr val="dk1"/>
              </a:buClr>
              <a:buSzPts val="1100"/>
            </a:pPr>
            <a:r>
              <a:rPr lang="en-US" sz="900" dirty="0" smtClean="0">
                <a:latin typeface="Courier New"/>
                <a:ea typeface="Courier New"/>
                <a:cs typeface="Courier New"/>
                <a:sym typeface="Courier New"/>
              </a:rPr>
              <a:t>FROM </a:t>
            </a:r>
            <a:r>
              <a:rPr lang="en-US" sz="900" dirty="0" err="1" smtClean="0">
                <a:latin typeface="Courier New"/>
                <a:ea typeface="Courier New"/>
                <a:cs typeface="Courier New"/>
                <a:sym typeface="Courier New"/>
              </a:rPr>
              <a:t>ft_attr</a:t>
            </a:r>
            <a:endParaRPr lang="en-US" sz="900" dirty="0" smtClean="0">
              <a:latin typeface="Courier New"/>
              <a:ea typeface="Courier New"/>
              <a:cs typeface="Courier New"/>
              <a:sym typeface="Courier New"/>
            </a:endParaRPr>
          </a:p>
          <a:p>
            <a:pPr lvl="0">
              <a:buClr>
                <a:schemeClr val="dk1"/>
              </a:buClr>
              <a:buSzPts val="1100"/>
            </a:pPr>
            <a:r>
              <a:rPr lang="en-US" sz="900" dirty="0" smtClean="0">
                <a:latin typeface="Courier New"/>
                <a:ea typeface="Courier New"/>
                <a:cs typeface="Courier New"/>
                <a:sym typeface="Courier New"/>
              </a:rPr>
              <a:t>GROUP BY 1</a:t>
            </a:r>
          </a:p>
          <a:p>
            <a:pPr lvl="0">
              <a:buClr>
                <a:schemeClr val="dk1"/>
              </a:buClr>
              <a:buSzPts val="1100"/>
            </a:pPr>
            <a:r>
              <a:rPr lang="en-US" sz="900" dirty="0" smtClean="0">
                <a:latin typeface="Courier New"/>
                <a:ea typeface="Courier New"/>
                <a:cs typeface="Courier New"/>
                <a:sym typeface="Courier New"/>
              </a:rPr>
              <a:t>order by 2 </a:t>
            </a:r>
            <a:r>
              <a:rPr lang="en-US" sz="900" dirty="0" err="1" smtClean="0">
                <a:latin typeface="Courier New"/>
                <a:ea typeface="Courier New"/>
                <a:cs typeface="Courier New"/>
                <a:sym typeface="Courier New"/>
              </a:rPr>
              <a:t>desc</a:t>
            </a:r>
            <a:r>
              <a:rPr lang="en-US" sz="900" dirty="0" smtClean="0">
                <a:latin typeface="Courier New"/>
                <a:ea typeface="Courier New"/>
                <a:cs typeface="Courier New"/>
                <a:sym typeface="Courier New"/>
              </a:rPr>
              <a:t>;</a:t>
            </a:r>
            <a:endParaRPr sz="900">
              <a:latin typeface="Courier New"/>
              <a:ea typeface="Courier New"/>
              <a:cs typeface="Courier New"/>
              <a:sym typeface="Courier New"/>
            </a:endParaRPr>
          </a:p>
        </p:txBody>
      </p:sp>
      <p:sp>
        <p:nvSpPr>
          <p:cNvPr id="324" name="Shape 324"/>
          <p:cNvSpPr txBox="1"/>
          <p:nvPr/>
        </p:nvSpPr>
        <p:spPr>
          <a:xfrm>
            <a:off x="177975" y="1201325"/>
            <a:ext cx="4920900" cy="68982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sz="1200" dirty="0" smtClean="0">
                <a:latin typeface="Roboto"/>
                <a:ea typeface="Roboto"/>
                <a:cs typeface="Roboto"/>
                <a:sym typeface="Roboto"/>
              </a:rPr>
              <a:t>The table below outlines the number of first response for each campain.</a:t>
            </a:r>
            <a:endParaRPr sz="120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a:latin typeface="Roboto"/>
              <a:ea typeface="Roboto"/>
              <a:cs typeface="Roboto"/>
              <a:sym typeface="Roboto"/>
            </a:endParaRPr>
          </a:p>
        </p:txBody>
      </p:sp>
      <p:graphicFrame>
        <p:nvGraphicFramePr>
          <p:cNvPr id="325" name="Shape 325"/>
          <p:cNvGraphicFramePr/>
          <p:nvPr/>
        </p:nvGraphicFramePr>
        <p:xfrm>
          <a:off x="177975" y="2036617"/>
          <a:ext cx="4913570" cy="2951019"/>
        </p:xfrm>
        <a:graphic>
          <a:graphicData uri="http://schemas.openxmlformats.org/drawingml/2006/table">
            <a:tbl>
              <a:tblPr>
                <a:noFill/>
                <a:tableStyleId>{8628B589-4659-4227-9C68-565DD4A46BFE}</a:tableStyleId>
              </a:tblPr>
              <a:tblGrid>
                <a:gridCol w="3760180">
                  <a:extLst>
                    <a:ext uri="{9D8B030D-6E8A-4147-A177-3AD203B41FA5}">
                      <a16:colId xmlns:a16="http://schemas.microsoft.com/office/drawing/2014/main" xmlns="" val="20000"/>
                    </a:ext>
                  </a:extLst>
                </a:gridCol>
                <a:gridCol w="1153390">
                  <a:extLst>
                    <a:ext uri="{9D8B030D-6E8A-4147-A177-3AD203B41FA5}">
                      <a16:colId xmlns:a16="http://schemas.microsoft.com/office/drawing/2014/main" xmlns="" val="20001"/>
                    </a:ext>
                  </a:extLst>
                </a:gridCol>
              </a:tblGrid>
              <a:tr h="634978">
                <a:tc>
                  <a:txBody>
                    <a:bodyPr/>
                    <a:lstStyle/>
                    <a:p>
                      <a:pPr algn="ctr"/>
                      <a:r>
                        <a:rPr lang="en-US" dirty="0" err="1">
                          <a:solidFill>
                            <a:schemeClr val="bg1"/>
                          </a:solidFill>
                        </a:rPr>
                        <a:t>ft_attr.utm_campaign</a:t>
                      </a:r>
                      <a:endParaRPr lang="en-US" dirty="0">
                        <a:solidFill>
                          <a:schemeClr val="bg1"/>
                        </a:solidFill>
                      </a:endParaRPr>
                    </a:p>
                  </a:txBody>
                  <a:tcPr anchor="ctr">
                    <a:solidFill>
                      <a:srgbClr val="204056">
                        <a:alpha val="82490"/>
                      </a:srgbClr>
                    </a:solidFill>
                  </a:tcPr>
                </a:tc>
                <a:tc>
                  <a:txBody>
                    <a:bodyPr/>
                    <a:lstStyle/>
                    <a:p>
                      <a:pPr algn="ctr"/>
                      <a:r>
                        <a:rPr lang="en-US" dirty="0">
                          <a:solidFill>
                            <a:schemeClr val="bg1"/>
                          </a:solidFill>
                        </a:rPr>
                        <a:t>COUNT(*)</a:t>
                      </a:r>
                    </a:p>
                  </a:txBody>
                  <a:tcPr anchor="ctr">
                    <a:solidFill>
                      <a:srgbClr val="204056">
                        <a:alpha val="82490"/>
                      </a:srgbClr>
                    </a:solidFill>
                  </a:tcPr>
                </a:tc>
                <a:extLst>
                  <a:ext uri="{0D108BD9-81ED-4DB2-BD59-A6C34878D82A}">
                    <a16:rowId xmlns:a16="http://schemas.microsoft.com/office/drawing/2014/main" xmlns="" val="10000"/>
                  </a:ext>
                </a:extLst>
              </a:tr>
              <a:tr h="634978">
                <a:tc>
                  <a:txBody>
                    <a:bodyPr/>
                    <a:lstStyle/>
                    <a:p>
                      <a:pPr algn="ctr"/>
                      <a:r>
                        <a:rPr lang="en-US" dirty="0">
                          <a:solidFill>
                            <a:srgbClr val="525252"/>
                          </a:solidFill>
                        </a:rPr>
                        <a:t>interview-with-cool-</a:t>
                      </a:r>
                      <a:r>
                        <a:rPr lang="en-US" dirty="0" err="1">
                          <a:solidFill>
                            <a:srgbClr val="525252"/>
                          </a:solidFill>
                        </a:rPr>
                        <a:t>tshirts</a:t>
                      </a:r>
                      <a:r>
                        <a:rPr lang="en-US" dirty="0">
                          <a:solidFill>
                            <a:srgbClr val="525252"/>
                          </a:solidFill>
                        </a:rPr>
                        <a:t>-founder</a:t>
                      </a:r>
                    </a:p>
                  </a:txBody>
                  <a:tcPr anchor="ctr"/>
                </a:tc>
                <a:tc>
                  <a:txBody>
                    <a:bodyPr/>
                    <a:lstStyle/>
                    <a:p>
                      <a:pPr algn="ctr"/>
                      <a:r>
                        <a:rPr lang="en-US">
                          <a:solidFill>
                            <a:srgbClr val="525252"/>
                          </a:solidFill>
                        </a:rPr>
                        <a:t>622</a:t>
                      </a:r>
                    </a:p>
                  </a:txBody>
                  <a:tcPr anchor="ctr"/>
                </a:tc>
                <a:extLst>
                  <a:ext uri="{0D108BD9-81ED-4DB2-BD59-A6C34878D82A}">
                    <a16:rowId xmlns:a16="http://schemas.microsoft.com/office/drawing/2014/main" xmlns="" val="10001"/>
                  </a:ext>
                </a:extLst>
              </a:tr>
              <a:tr h="634978">
                <a:tc>
                  <a:txBody>
                    <a:bodyPr/>
                    <a:lstStyle/>
                    <a:p>
                      <a:pPr algn="ctr"/>
                      <a:r>
                        <a:rPr lang="en-US">
                          <a:solidFill>
                            <a:srgbClr val="525252"/>
                          </a:solidFill>
                        </a:rPr>
                        <a:t>getting-to-know-cool-tshirts</a:t>
                      </a:r>
                    </a:p>
                  </a:txBody>
                  <a:tcPr anchor="ctr"/>
                </a:tc>
                <a:tc>
                  <a:txBody>
                    <a:bodyPr/>
                    <a:lstStyle/>
                    <a:p>
                      <a:pPr algn="ctr"/>
                      <a:r>
                        <a:rPr lang="en-US">
                          <a:solidFill>
                            <a:srgbClr val="525252"/>
                          </a:solidFill>
                        </a:rPr>
                        <a:t>612</a:t>
                      </a:r>
                    </a:p>
                  </a:txBody>
                  <a:tcPr anchor="ctr"/>
                </a:tc>
                <a:extLst>
                  <a:ext uri="{0D108BD9-81ED-4DB2-BD59-A6C34878D82A}">
                    <a16:rowId xmlns:a16="http://schemas.microsoft.com/office/drawing/2014/main" xmlns="" val="10002"/>
                  </a:ext>
                </a:extLst>
              </a:tr>
              <a:tr h="634978">
                <a:tc>
                  <a:txBody>
                    <a:bodyPr/>
                    <a:lstStyle/>
                    <a:p>
                      <a:pPr algn="ctr"/>
                      <a:r>
                        <a:rPr lang="en-US">
                          <a:solidFill>
                            <a:srgbClr val="525252"/>
                          </a:solidFill>
                        </a:rPr>
                        <a:t>ten-crazy-cool-tshirts-facts</a:t>
                      </a:r>
                    </a:p>
                  </a:txBody>
                  <a:tcPr anchor="ctr"/>
                </a:tc>
                <a:tc>
                  <a:txBody>
                    <a:bodyPr/>
                    <a:lstStyle/>
                    <a:p>
                      <a:pPr algn="ctr"/>
                      <a:r>
                        <a:rPr lang="en-US">
                          <a:solidFill>
                            <a:srgbClr val="525252"/>
                          </a:solidFill>
                        </a:rPr>
                        <a:t>576</a:t>
                      </a:r>
                    </a:p>
                  </a:txBody>
                  <a:tcPr anchor="ctr"/>
                </a:tc>
                <a:extLst>
                  <a:ext uri="{0D108BD9-81ED-4DB2-BD59-A6C34878D82A}">
                    <a16:rowId xmlns:a16="http://schemas.microsoft.com/office/drawing/2014/main" xmlns="" val="10003"/>
                  </a:ext>
                </a:extLst>
              </a:tr>
              <a:tr h="411107">
                <a:tc>
                  <a:txBody>
                    <a:bodyPr/>
                    <a:lstStyle/>
                    <a:p>
                      <a:pPr algn="ctr"/>
                      <a:r>
                        <a:rPr lang="en-US">
                          <a:solidFill>
                            <a:srgbClr val="525252"/>
                          </a:solidFill>
                        </a:rPr>
                        <a:t>cool-tshirts-search</a:t>
                      </a:r>
                    </a:p>
                  </a:txBody>
                  <a:tcPr anchor="ctr"/>
                </a:tc>
                <a:tc>
                  <a:txBody>
                    <a:bodyPr/>
                    <a:lstStyle/>
                    <a:p>
                      <a:pPr algn="ctr"/>
                      <a:r>
                        <a:rPr lang="en-US" dirty="0">
                          <a:solidFill>
                            <a:srgbClr val="525252"/>
                          </a:solidFill>
                        </a:rPr>
                        <a:t>169</a:t>
                      </a:r>
                    </a:p>
                  </a:txBody>
                  <a:tcPr anchor="ctr"/>
                </a:tc>
                <a:extLst>
                  <a:ext uri="{0D108BD9-81ED-4DB2-BD59-A6C34878D82A}">
                    <a16:rowId xmlns:a16="http://schemas.microsoft.com/office/drawing/2014/main" xmlns="" val="10004"/>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2</a:t>
            </a:r>
            <a:r>
              <a:rPr lang="en" sz="2400" b="1" dirty="0" smtClean="0">
                <a:solidFill>
                  <a:srgbClr val="295269"/>
                </a:solidFill>
                <a:latin typeface="Roboto"/>
                <a:ea typeface="Roboto"/>
                <a:cs typeface="Roboto"/>
                <a:sym typeface="Roboto"/>
              </a:rPr>
              <a:t>. How many last touches is each campaign responsible for, </a:t>
            </a:r>
            <a:r>
              <a:rPr lang="en" sz="2400" b="1" dirty="0">
                <a:solidFill>
                  <a:srgbClr val="295269"/>
                </a:solidFill>
                <a:latin typeface="Roboto"/>
                <a:ea typeface="Roboto"/>
                <a:cs typeface="Roboto"/>
                <a:sym typeface="Roboto"/>
              </a:rPr>
              <a:t>type </a:t>
            </a:r>
            <a:r>
              <a:rPr lang="en" sz="2400" b="1" dirty="0" smtClean="0">
                <a:solidFill>
                  <a:srgbClr val="295269"/>
                </a:solidFill>
                <a:latin typeface="Roboto"/>
                <a:ea typeface="Roboto"/>
                <a:cs typeface="Roboto"/>
                <a:sym typeface="Roboto"/>
              </a:rPr>
              <a:t>2</a:t>
            </a:r>
            <a:endParaRPr sz="2400" b="1">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900" dirty="0">
                <a:latin typeface="Courier New"/>
                <a:ea typeface="Courier New"/>
                <a:cs typeface="Courier New"/>
                <a:sym typeface="Courier New"/>
              </a:rPr>
              <a:t>-- You can put your query here</a:t>
            </a:r>
            <a:endParaRPr sz="900">
              <a:latin typeface="Courier New"/>
              <a:ea typeface="Courier New"/>
              <a:cs typeface="Courier New"/>
              <a:sym typeface="Courier New"/>
            </a:endParaRPr>
          </a:p>
          <a:p>
            <a:pPr lvl="0">
              <a:buClr>
                <a:schemeClr val="dk1"/>
              </a:buClr>
              <a:buSzPts val="1100"/>
            </a:pPr>
            <a:r>
              <a:rPr lang="en-US" sz="900" dirty="0" smtClean="0">
                <a:latin typeface="Courier New"/>
                <a:ea typeface="Courier New"/>
                <a:cs typeface="Courier New"/>
                <a:sym typeface="Courier New"/>
              </a:rPr>
              <a:t>with </a:t>
            </a:r>
            <a:r>
              <a:rPr lang="en-US" sz="900" dirty="0" err="1" smtClean="0">
                <a:latin typeface="Courier New"/>
                <a:ea typeface="Courier New"/>
                <a:cs typeface="Courier New"/>
                <a:sym typeface="Courier New"/>
              </a:rPr>
              <a:t>last_touch</a:t>
            </a:r>
            <a:r>
              <a:rPr lang="en-US" sz="900" dirty="0" smtClean="0">
                <a:latin typeface="Courier New"/>
                <a:ea typeface="Courier New"/>
                <a:cs typeface="Courier New"/>
                <a:sym typeface="Courier New"/>
              </a:rPr>
              <a:t> as (</a:t>
            </a:r>
          </a:p>
          <a:p>
            <a:pPr lvl="0">
              <a:buClr>
                <a:schemeClr val="dk1"/>
              </a:buClr>
              <a:buSzPts val="1100"/>
            </a:pPr>
            <a:r>
              <a:rPr lang="en-US" sz="900" dirty="0" smtClean="0">
                <a:latin typeface="Courier New"/>
                <a:ea typeface="Courier New"/>
                <a:cs typeface="Courier New"/>
                <a:sym typeface="Courier New"/>
              </a:rPr>
              <a:t>	select </a:t>
            </a:r>
            <a:r>
              <a:rPr lang="en-US" sz="900" dirty="0" err="1" smtClean="0">
                <a:latin typeface="Courier New"/>
                <a:ea typeface="Courier New"/>
                <a:cs typeface="Courier New"/>
                <a:sym typeface="Courier New"/>
              </a:rPr>
              <a:t>user_id</a:t>
            </a:r>
            <a:r>
              <a:rPr lang="en-US" sz="900" dirty="0" smtClean="0">
                <a:latin typeface="Courier New"/>
                <a:ea typeface="Courier New"/>
                <a:cs typeface="Courier New"/>
                <a:sym typeface="Courier New"/>
              </a:rPr>
              <a:t>,</a:t>
            </a:r>
          </a:p>
          <a:p>
            <a:pPr lvl="0">
              <a:buClr>
                <a:schemeClr val="dk1"/>
              </a:buClr>
              <a:buSzPts val="1100"/>
            </a:pPr>
            <a:r>
              <a:rPr lang="en-US" sz="900" dirty="0" smtClean="0">
                <a:latin typeface="Courier New"/>
                <a:ea typeface="Courier New"/>
                <a:cs typeface="Courier New"/>
                <a:sym typeface="Courier New"/>
              </a:rPr>
              <a:t>  	max(timestamp) as '</a:t>
            </a:r>
            <a:r>
              <a:rPr lang="en-US" sz="900" dirty="0" err="1" smtClean="0">
                <a:latin typeface="Courier New"/>
                <a:ea typeface="Courier New"/>
                <a:cs typeface="Courier New"/>
                <a:sym typeface="Courier New"/>
              </a:rPr>
              <a:t>last_touch_at</a:t>
            </a:r>
            <a:r>
              <a:rPr lang="en-US" sz="900" dirty="0" smtClean="0">
                <a:latin typeface="Courier New"/>
                <a:ea typeface="Courier New"/>
                <a:cs typeface="Courier New"/>
                <a:sym typeface="Courier New"/>
              </a:rPr>
              <a:t>'</a:t>
            </a:r>
          </a:p>
          <a:p>
            <a:pPr lvl="0">
              <a:buClr>
                <a:schemeClr val="dk1"/>
              </a:buClr>
              <a:buSzPts val="1100"/>
            </a:pPr>
            <a:r>
              <a:rPr lang="en-US" sz="900" dirty="0" smtClean="0">
                <a:latin typeface="Courier New"/>
                <a:ea typeface="Courier New"/>
                <a:cs typeface="Courier New"/>
                <a:sym typeface="Courier New"/>
              </a:rPr>
              <a:t>	from </a:t>
            </a:r>
            <a:r>
              <a:rPr lang="en-US" sz="900" dirty="0" err="1" smtClean="0">
                <a:latin typeface="Courier New"/>
                <a:ea typeface="Courier New"/>
                <a:cs typeface="Courier New"/>
                <a:sym typeface="Courier New"/>
              </a:rPr>
              <a:t>page_visits</a:t>
            </a:r>
            <a:endParaRPr lang="en-US" sz="900" dirty="0" smtClean="0">
              <a:latin typeface="Courier New"/>
              <a:ea typeface="Courier New"/>
              <a:cs typeface="Courier New"/>
              <a:sym typeface="Courier New"/>
            </a:endParaRPr>
          </a:p>
          <a:p>
            <a:pPr lvl="0">
              <a:buClr>
                <a:schemeClr val="dk1"/>
              </a:buClr>
              <a:buSzPts val="1100"/>
            </a:pPr>
            <a:r>
              <a:rPr lang="en-US" sz="900" dirty="0" smtClean="0">
                <a:latin typeface="Courier New"/>
                <a:ea typeface="Courier New"/>
                <a:cs typeface="Courier New"/>
                <a:sym typeface="Courier New"/>
              </a:rPr>
              <a:t>	group by </a:t>
            </a:r>
            <a:r>
              <a:rPr lang="en-US" sz="900" dirty="0" err="1" smtClean="0">
                <a:latin typeface="Courier New"/>
                <a:ea typeface="Courier New"/>
                <a:cs typeface="Courier New"/>
                <a:sym typeface="Courier New"/>
              </a:rPr>
              <a:t>user_id</a:t>
            </a:r>
            <a:r>
              <a:rPr lang="en-US" sz="900" dirty="0" smtClean="0">
                <a:latin typeface="Courier New"/>
                <a:ea typeface="Courier New"/>
                <a:cs typeface="Courier New"/>
                <a:sym typeface="Courier New"/>
              </a:rPr>
              <a:t>),</a:t>
            </a:r>
          </a:p>
          <a:p>
            <a:pPr lvl="0">
              <a:buClr>
                <a:schemeClr val="dk1"/>
              </a:buClr>
              <a:buSzPts val="1100"/>
            </a:pPr>
            <a:r>
              <a:rPr lang="en-US" sz="900" dirty="0" err="1" smtClean="0">
                <a:latin typeface="Courier New"/>
                <a:ea typeface="Courier New"/>
                <a:cs typeface="Courier New"/>
                <a:sym typeface="Courier New"/>
              </a:rPr>
              <a:t>ft_attr</a:t>
            </a:r>
            <a:r>
              <a:rPr lang="en-US" sz="900" dirty="0" smtClean="0">
                <a:latin typeface="Courier New"/>
                <a:ea typeface="Courier New"/>
                <a:cs typeface="Courier New"/>
                <a:sym typeface="Courier New"/>
              </a:rPr>
              <a:t> AS (</a:t>
            </a:r>
          </a:p>
          <a:p>
            <a:pPr lvl="0">
              <a:buClr>
                <a:schemeClr val="dk1"/>
              </a:buClr>
              <a:buSzPts val="1100"/>
            </a:pPr>
            <a:r>
              <a:rPr lang="en-US" sz="900" dirty="0" smtClean="0">
                <a:latin typeface="Courier New"/>
                <a:ea typeface="Courier New"/>
                <a:cs typeface="Courier New"/>
                <a:sym typeface="Courier New"/>
              </a:rPr>
              <a:t>  SELECT </a:t>
            </a:r>
            <a:r>
              <a:rPr lang="en-US" sz="900" dirty="0" err="1" smtClean="0">
                <a:latin typeface="Courier New"/>
                <a:ea typeface="Courier New"/>
                <a:cs typeface="Courier New"/>
                <a:sym typeface="Courier New"/>
              </a:rPr>
              <a:t>ft.user_id</a:t>
            </a:r>
            <a:r>
              <a:rPr lang="en-US" sz="900" dirty="0" smtClean="0">
                <a:latin typeface="Courier New"/>
                <a:ea typeface="Courier New"/>
                <a:cs typeface="Courier New"/>
                <a:sym typeface="Courier New"/>
              </a:rPr>
              <a:t>,</a:t>
            </a:r>
          </a:p>
          <a:p>
            <a:pPr lvl="0">
              <a:buClr>
                <a:schemeClr val="dk1"/>
              </a:buClr>
              <a:buSzPts val="1100"/>
            </a:pPr>
            <a:r>
              <a:rPr lang="en-US" sz="900" dirty="0" smtClean="0">
                <a:latin typeface="Courier New"/>
                <a:ea typeface="Courier New"/>
                <a:cs typeface="Courier New"/>
                <a:sym typeface="Courier New"/>
              </a:rPr>
              <a:t>         </a:t>
            </a:r>
            <a:r>
              <a:rPr lang="en-US" sz="900" dirty="0" err="1" smtClean="0">
                <a:latin typeface="Courier New"/>
                <a:ea typeface="Courier New"/>
                <a:cs typeface="Courier New"/>
                <a:sym typeface="Courier New"/>
              </a:rPr>
              <a:t>ft.last_touch_at</a:t>
            </a:r>
            <a:r>
              <a:rPr lang="en-US" sz="900" dirty="0" smtClean="0">
                <a:latin typeface="Courier New"/>
                <a:ea typeface="Courier New"/>
                <a:cs typeface="Courier New"/>
                <a:sym typeface="Courier New"/>
              </a:rPr>
              <a:t>,</a:t>
            </a:r>
          </a:p>
          <a:p>
            <a:pPr lvl="0">
              <a:buClr>
                <a:schemeClr val="dk1"/>
              </a:buClr>
              <a:buSzPts val="1100"/>
            </a:pPr>
            <a:r>
              <a:rPr lang="en-US" sz="900" dirty="0" smtClean="0">
                <a:latin typeface="Courier New"/>
                <a:ea typeface="Courier New"/>
                <a:cs typeface="Courier New"/>
                <a:sym typeface="Courier New"/>
              </a:rPr>
              <a:t>  			 </a:t>
            </a:r>
            <a:r>
              <a:rPr lang="en-US" sz="900" dirty="0" err="1" smtClean="0">
                <a:latin typeface="Courier New"/>
                <a:ea typeface="Courier New"/>
                <a:cs typeface="Courier New"/>
                <a:sym typeface="Courier New"/>
              </a:rPr>
              <a:t>pv.utm_campaign</a:t>
            </a:r>
            <a:endParaRPr lang="en-US" sz="900" dirty="0" smtClean="0">
              <a:latin typeface="Courier New"/>
              <a:ea typeface="Courier New"/>
              <a:cs typeface="Courier New"/>
              <a:sym typeface="Courier New"/>
            </a:endParaRPr>
          </a:p>
          <a:p>
            <a:pPr lvl="0">
              <a:buClr>
                <a:schemeClr val="dk1"/>
              </a:buClr>
              <a:buSzPts val="1100"/>
            </a:pPr>
            <a:r>
              <a:rPr lang="en-US" sz="900" dirty="0" smtClean="0">
                <a:latin typeface="Courier New"/>
                <a:ea typeface="Courier New"/>
                <a:cs typeface="Courier New"/>
                <a:sym typeface="Courier New"/>
              </a:rPr>
              <a:t>  FROM </a:t>
            </a:r>
            <a:r>
              <a:rPr lang="en-US" sz="900" dirty="0" err="1" smtClean="0">
                <a:latin typeface="Courier New"/>
                <a:ea typeface="Courier New"/>
                <a:cs typeface="Courier New"/>
                <a:sym typeface="Courier New"/>
              </a:rPr>
              <a:t>last_touch</a:t>
            </a:r>
            <a:r>
              <a:rPr lang="en-US" sz="900" dirty="0" smtClean="0">
                <a:latin typeface="Courier New"/>
                <a:ea typeface="Courier New"/>
                <a:cs typeface="Courier New"/>
                <a:sym typeface="Courier New"/>
              </a:rPr>
              <a:t> ft</a:t>
            </a:r>
          </a:p>
          <a:p>
            <a:pPr lvl="0">
              <a:buClr>
                <a:schemeClr val="dk1"/>
              </a:buClr>
              <a:buSzPts val="1100"/>
            </a:pPr>
            <a:r>
              <a:rPr lang="en-US" sz="900" dirty="0" smtClean="0">
                <a:latin typeface="Courier New"/>
                <a:ea typeface="Courier New"/>
                <a:cs typeface="Courier New"/>
                <a:sym typeface="Courier New"/>
              </a:rPr>
              <a:t>  JOIN </a:t>
            </a:r>
            <a:r>
              <a:rPr lang="en-US" sz="900" dirty="0" err="1" smtClean="0">
                <a:latin typeface="Courier New"/>
                <a:ea typeface="Courier New"/>
                <a:cs typeface="Courier New"/>
                <a:sym typeface="Courier New"/>
              </a:rPr>
              <a:t>page_visits</a:t>
            </a:r>
            <a:r>
              <a:rPr lang="en-US" sz="900" dirty="0" smtClean="0">
                <a:latin typeface="Courier New"/>
                <a:ea typeface="Courier New"/>
                <a:cs typeface="Courier New"/>
                <a:sym typeface="Courier New"/>
              </a:rPr>
              <a:t> </a:t>
            </a:r>
            <a:r>
              <a:rPr lang="en-US" sz="900" dirty="0" err="1" smtClean="0">
                <a:latin typeface="Courier New"/>
                <a:ea typeface="Courier New"/>
                <a:cs typeface="Courier New"/>
                <a:sym typeface="Courier New"/>
              </a:rPr>
              <a:t>pv</a:t>
            </a:r>
            <a:endParaRPr lang="en-US" sz="900" dirty="0" smtClean="0">
              <a:latin typeface="Courier New"/>
              <a:ea typeface="Courier New"/>
              <a:cs typeface="Courier New"/>
              <a:sym typeface="Courier New"/>
            </a:endParaRPr>
          </a:p>
          <a:p>
            <a:pPr lvl="0">
              <a:buClr>
                <a:schemeClr val="dk1"/>
              </a:buClr>
              <a:buSzPts val="1100"/>
            </a:pPr>
            <a:r>
              <a:rPr lang="en-US" sz="900" dirty="0" smtClean="0">
                <a:latin typeface="Courier New"/>
                <a:ea typeface="Courier New"/>
                <a:cs typeface="Courier New"/>
                <a:sym typeface="Courier New"/>
              </a:rPr>
              <a:t>    ON </a:t>
            </a:r>
            <a:r>
              <a:rPr lang="en-US" sz="900" dirty="0" err="1" smtClean="0">
                <a:latin typeface="Courier New"/>
                <a:ea typeface="Courier New"/>
                <a:cs typeface="Courier New"/>
                <a:sym typeface="Courier New"/>
              </a:rPr>
              <a:t>ft.user_id</a:t>
            </a:r>
            <a:r>
              <a:rPr lang="en-US" sz="900" dirty="0" smtClean="0">
                <a:latin typeface="Courier New"/>
                <a:ea typeface="Courier New"/>
                <a:cs typeface="Courier New"/>
                <a:sym typeface="Courier New"/>
              </a:rPr>
              <a:t> = </a:t>
            </a:r>
            <a:r>
              <a:rPr lang="en-US" sz="900" dirty="0" err="1" smtClean="0">
                <a:latin typeface="Courier New"/>
                <a:ea typeface="Courier New"/>
                <a:cs typeface="Courier New"/>
                <a:sym typeface="Courier New"/>
              </a:rPr>
              <a:t>pv.user_id</a:t>
            </a:r>
            <a:endParaRPr lang="en-US" sz="900" dirty="0" smtClean="0">
              <a:latin typeface="Courier New"/>
              <a:ea typeface="Courier New"/>
              <a:cs typeface="Courier New"/>
              <a:sym typeface="Courier New"/>
            </a:endParaRPr>
          </a:p>
          <a:p>
            <a:pPr lvl="0">
              <a:buClr>
                <a:schemeClr val="dk1"/>
              </a:buClr>
              <a:buSzPts val="1100"/>
            </a:pPr>
            <a:r>
              <a:rPr lang="en-US" sz="900" dirty="0" smtClean="0">
                <a:latin typeface="Courier New"/>
                <a:ea typeface="Courier New"/>
                <a:cs typeface="Courier New"/>
                <a:sym typeface="Courier New"/>
              </a:rPr>
              <a:t>    AND </a:t>
            </a:r>
            <a:r>
              <a:rPr lang="en-US" sz="900" dirty="0" err="1" smtClean="0">
                <a:latin typeface="Courier New"/>
                <a:ea typeface="Courier New"/>
                <a:cs typeface="Courier New"/>
                <a:sym typeface="Courier New"/>
              </a:rPr>
              <a:t>ft.last_touch_at</a:t>
            </a:r>
            <a:r>
              <a:rPr lang="en-US" sz="900" dirty="0" smtClean="0">
                <a:latin typeface="Courier New"/>
                <a:ea typeface="Courier New"/>
                <a:cs typeface="Courier New"/>
                <a:sym typeface="Courier New"/>
              </a:rPr>
              <a:t> = </a:t>
            </a:r>
            <a:r>
              <a:rPr lang="en-US" sz="900" dirty="0" err="1" smtClean="0">
                <a:latin typeface="Courier New"/>
                <a:ea typeface="Courier New"/>
                <a:cs typeface="Courier New"/>
                <a:sym typeface="Courier New"/>
              </a:rPr>
              <a:t>pv.timestamp</a:t>
            </a:r>
            <a:endParaRPr lang="en-US" sz="900" dirty="0" smtClean="0">
              <a:latin typeface="Courier New"/>
              <a:ea typeface="Courier New"/>
              <a:cs typeface="Courier New"/>
              <a:sym typeface="Courier New"/>
            </a:endParaRPr>
          </a:p>
          <a:p>
            <a:pPr lvl="0">
              <a:buClr>
                <a:schemeClr val="dk1"/>
              </a:buClr>
              <a:buSzPts val="1100"/>
            </a:pPr>
            <a:r>
              <a:rPr lang="en-US" sz="900" dirty="0" smtClean="0">
                <a:latin typeface="Courier New"/>
                <a:ea typeface="Courier New"/>
                <a:cs typeface="Courier New"/>
                <a:sym typeface="Courier New"/>
              </a:rPr>
              <a:t>)</a:t>
            </a:r>
          </a:p>
          <a:p>
            <a:pPr lvl="0">
              <a:buClr>
                <a:schemeClr val="dk1"/>
              </a:buClr>
              <a:buSzPts val="1100"/>
            </a:pPr>
            <a:r>
              <a:rPr lang="en-US" sz="900" dirty="0" smtClean="0">
                <a:latin typeface="Courier New"/>
                <a:ea typeface="Courier New"/>
                <a:cs typeface="Courier New"/>
                <a:sym typeface="Courier New"/>
              </a:rPr>
              <a:t>SELECT </a:t>
            </a:r>
            <a:r>
              <a:rPr lang="en-US" sz="900" dirty="0" err="1" smtClean="0">
                <a:latin typeface="Courier New"/>
                <a:ea typeface="Courier New"/>
                <a:cs typeface="Courier New"/>
                <a:sym typeface="Courier New"/>
              </a:rPr>
              <a:t>ft_attr.utm_campaign</a:t>
            </a:r>
            <a:r>
              <a:rPr lang="en-US" sz="900" dirty="0" smtClean="0">
                <a:latin typeface="Courier New"/>
                <a:ea typeface="Courier New"/>
                <a:cs typeface="Courier New"/>
                <a:sym typeface="Courier New"/>
              </a:rPr>
              <a:t>,</a:t>
            </a:r>
          </a:p>
          <a:p>
            <a:pPr lvl="0">
              <a:buClr>
                <a:schemeClr val="dk1"/>
              </a:buClr>
              <a:buSzPts val="1100"/>
            </a:pPr>
            <a:r>
              <a:rPr lang="en-US" sz="900" dirty="0" smtClean="0">
                <a:latin typeface="Courier New"/>
                <a:ea typeface="Courier New"/>
                <a:cs typeface="Courier New"/>
                <a:sym typeface="Courier New"/>
              </a:rPr>
              <a:t>       COUNT(*)</a:t>
            </a:r>
          </a:p>
          <a:p>
            <a:pPr lvl="0">
              <a:buClr>
                <a:schemeClr val="dk1"/>
              </a:buClr>
              <a:buSzPts val="1100"/>
            </a:pPr>
            <a:r>
              <a:rPr lang="en-US" sz="900" dirty="0" smtClean="0">
                <a:latin typeface="Courier New"/>
                <a:ea typeface="Courier New"/>
                <a:cs typeface="Courier New"/>
                <a:sym typeface="Courier New"/>
              </a:rPr>
              <a:t>FROM </a:t>
            </a:r>
            <a:r>
              <a:rPr lang="en-US" sz="900" dirty="0" err="1" smtClean="0">
                <a:latin typeface="Courier New"/>
                <a:ea typeface="Courier New"/>
                <a:cs typeface="Courier New"/>
                <a:sym typeface="Courier New"/>
              </a:rPr>
              <a:t>ft_attr</a:t>
            </a:r>
            <a:endParaRPr lang="en-US" sz="900" dirty="0" smtClean="0">
              <a:latin typeface="Courier New"/>
              <a:ea typeface="Courier New"/>
              <a:cs typeface="Courier New"/>
              <a:sym typeface="Courier New"/>
            </a:endParaRPr>
          </a:p>
          <a:p>
            <a:pPr lvl="0">
              <a:buClr>
                <a:schemeClr val="dk1"/>
              </a:buClr>
              <a:buSzPts val="1100"/>
            </a:pPr>
            <a:r>
              <a:rPr lang="en-US" sz="900" dirty="0" smtClean="0">
                <a:latin typeface="Courier New"/>
                <a:ea typeface="Courier New"/>
                <a:cs typeface="Courier New"/>
                <a:sym typeface="Courier New"/>
              </a:rPr>
              <a:t>GROUP BY 1</a:t>
            </a:r>
          </a:p>
          <a:p>
            <a:pPr lvl="0">
              <a:buClr>
                <a:schemeClr val="dk1"/>
              </a:buClr>
              <a:buSzPts val="1100"/>
            </a:pPr>
            <a:r>
              <a:rPr lang="en-US" sz="900" dirty="0" smtClean="0">
                <a:latin typeface="Courier New"/>
                <a:ea typeface="Courier New"/>
                <a:cs typeface="Courier New"/>
                <a:sym typeface="Courier New"/>
              </a:rPr>
              <a:t>order by 2 </a:t>
            </a:r>
            <a:r>
              <a:rPr lang="en-US" sz="900" dirty="0" err="1" smtClean="0">
                <a:latin typeface="Courier New"/>
                <a:ea typeface="Courier New"/>
                <a:cs typeface="Courier New"/>
                <a:sym typeface="Courier New"/>
              </a:rPr>
              <a:t>desc</a:t>
            </a:r>
            <a:r>
              <a:rPr lang="en-US" sz="900" dirty="0" smtClean="0">
                <a:latin typeface="Courier New"/>
                <a:ea typeface="Courier New"/>
                <a:cs typeface="Courier New"/>
                <a:sym typeface="Courier New"/>
              </a:rPr>
              <a:t>;</a:t>
            </a:r>
            <a:endParaRPr sz="900">
              <a:latin typeface="Courier New"/>
              <a:ea typeface="Courier New"/>
              <a:cs typeface="Courier New"/>
              <a:sym typeface="Courier New"/>
            </a:endParaRPr>
          </a:p>
        </p:txBody>
      </p:sp>
      <p:sp>
        <p:nvSpPr>
          <p:cNvPr id="324" name="Shape 324"/>
          <p:cNvSpPr txBox="1"/>
          <p:nvPr/>
        </p:nvSpPr>
        <p:spPr>
          <a:xfrm>
            <a:off x="177975" y="1201325"/>
            <a:ext cx="4920900" cy="544348"/>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sz="1200" dirty="0" smtClean="0">
                <a:latin typeface="Roboto"/>
                <a:ea typeface="Roboto"/>
                <a:cs typeface="Roboto"/>
                <a:sym typeface="Roboto"/>
              </a:rPr>
              <a:t>The table below outlines the number of last response for each campain.</a:t>
            </a:r>
            <a:endParaRPr sz="120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a:latin typeface="Roboto"/>
              <a:ea typeface="Roboto"/>
              <a:cs typeface="Roboto"/>
              <a:sym typeface="Roboto"/>
            </a:endParaRPr>
          </a:p>
        </p:txBody>
      </p:sp>
      <p:graphicFrame>
        <p:nvGraphicFramePr>
          <p:cNvPr id="325" name="Shape 325"/>
          <p:cNvGraphicFramePr/>
          <p:nvPr/>
        </p:nvGraphicFramePr>
        <p:xfrm>
          <a:off x="177975" y="1880754"/>
          <a:ext cx="4913570" cy="3130440"/>
        </p:xfrm>
        <a:graphic>
          <a:graphicData uri="http://schemas.openxmlformats.org/drawingml/2006/table">
            <a:tbl>
              <a:tblPr>
                <a:noFill/>
                <a:tableStyleId>{8628B589-4659-4227-9C68-565DD4A46BFE}</a:tableStyleId>
              </a:tblPr>
              <a:tblGrid>
                <a:gridCol w="3760180">
                  <a:extLst>
                    <a:ext uri="{9D8B030D-6E8A-4147-A177-3AD203B41FA5}">
                      <a16:colId xmlns:a16="http://schemas.microsoft.com/office/drawing/2014/main" xmlns="" val="20000"/>
                    </a:ext>
                  </a:extLst>
                </a:gridCol>
                <a:gridCol w="1153390">
                  <a:extLst>
                    <a:ext uri="{9D8B030D-6E8A-4147-A177-3AD203B41FA5}">
                      <a16:colId xmlns:a16="http://schemas.microsoft.com/office/drawing/2014/main" xmlns="" val="20001"/>
                    </a:ext>
                  </a:extLst>
                </a:gridCol>
              </a:tblGrid>
              <a:tr h="353205">
                <a:tc>
                  <a:txBody>
                    <a:bodyPr/>
                    <a:lstStyle/>
                    <a:p>
                      <a:pPr algn="ctr"/>
                      <a:r>
                        <a:rPr lang="en-US" dirty="0" err="1">
                          <a:solidFill>
                            <a:srgbClr val="292929"/>
                          </a:solidFill>
                        </a:rPr>
                        <a:t>ft_attr.utm_campaign</a:t>
                      </a:r>
                      <a:endParaRPr lang="en-US" dirty="0">
                        <a:solidFill>
                          <a:srgbClr val="292929"/>
                        </a:solidFill>
                      </a:endParaRPr>
                    </a:p>
                  </a:txBody>
                  <a:tcPr anchor="ctr">
                    <a:solidFill>
                      <a:srgbClr val="204056">
                        <a:alpha val="82490"/>
                      </a:srgbClr>
                    </a:solidFill>
                  </a:tcPr>
                </a:tc>
                <a:tc>
                  <a:txBody>
                    <a:bodyPr/>
                    <a:lstStyle/>
                    <a:p>
                      <a:pPr algn="ctr"/>
                      <a:r>
                        <a:rPr lang="en-US">
                          <a:solidFill>
                            <a:srgbClr val="292929"/>
                          </a:solidFill>
                        </a:rPr>
                        <a:t>COUNT(*)</a:t>
                      </a:r>
                    </a:p>
                  </a:txBody>
                  <a:tcPr anchor="ctr">
                    <a:solidFill>
                      <a:srgbClr val="204056">
                        <a:alpha val="82490"/>
                      </a:srgbClr>
                    </a:solidFill>
                  </a:tcPr>
                </a:tc>
                <a:extLst>
                  <a:ext uri="{0D108BD9-81ED-4DB2-BD59-A6C34878D82A}">
                    <a16:rowId xmlns:a16="http://schemas.microsoft.com/office/drawing/2014/main" xmlns="" val="10000"/>
                  </a:ext>
                </a:extLst>
              </a:tr>
              <a:tr h="353205">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rgbClr val="525252"/>
                          </a:solidFill>
                          <a:latin typeface="Arial"/>
                          <a:ea typeface="Arial"/>
                          <a:cs typeface="Arial"/>
                          <a:sym typeface="Arial"/>
                        </a:rPr>
                        <a:t>weekly-newsletter</a:t>
                      </a:r>
                    </a:p>
                  </a:txBody>
                  <a:tcPr anchor="ctr">
                    <a:noFill/>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rgbClr val="525252"/>
                          </a:solidFill>
                          <a:latin typeface="Arial"/>
                          <a:ea typeface="Arial"/>
                          <a:cs typeface="Arial"/>
                          <a:sym typeface="Arial"/>
                        </a:rPr>
                        <a:t>447</a:t>
                      </a:r>
                    </a:p>
                  </a:txBody>
                  <a:tcPr anchor="ctr">
                    <a:noFill/>
                  </a:tcPr>
                </a:tc>
              </a:tr>
              <a:tr h="353205">
                <a:tc>
                  <a:txBody>
                    <a:bodyPr/>
                    <a:lstStyle/>
                    <a:p>
                      <a:pPr marR="0" algn="ctr" rtl="0">
                        <a:lnSpc>
                          <a:spcPct val="100000"/>
                        </a:lnSpc>
                        <a:spcBef>
                          <a:spcPts val="0"/>
                        </a:spcBef>
                        <a:spcAft>
                          <a:spcPts val="0"/>
                        </a:spcAft>
                        <a:buClr>
                          <a:srgbClr val="000000"/>
                        </a:buClr>
                        <a:buFont typeface="Arial"/>
                      </a:pPr>
                      <a:r>
                        <a:rPr lang="en-US" sz="1400" b="0" i="0" u="none" strike="noStrike" cap="none" dirty="0" err="1">
                          <a:solidFill>
                            <a:srgbClr val="525252"/>
                          </a:solidFill>
                          <a:latin typeface="Arial"/>
                          <a:ea typeface="Arial"/>
                          <a:cs typeface="Arial"/>
                          <a:sym typeface="Arial"/>
                        </a:rPr>
                        <a:t>retargetting</a:t>
                      </a:r>
                      <a:r>
                        <a:rPr lang="en-US" sz="1400" b="0" i="0" u="none" strike="noStrike" cap="none" dirty="0">
                          <a:solidFill>
                            <a:srgbClr val="525252"/>
                          </a:solidFill>
                          <a:latin typeface="Arial"/>
                          <a:ea typeface="Arial"/>
                          <a:cs typeface="Arial"/>
                          <a:sym typeface="Arial"/>
                        </a:rPr>
                        <a:t>-ad</a:t>
                      </a:r>
                    </a:p>
                  </a:txBody>
                  <a:tcPr anchor="ctr">
                    <a:noFill/>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rgbClr val="525252"/>
                          </a:solidFill>
                          <a:latin typeface="Arial"/>
                          <a:ea typeface="Arial"/>
                          <a:cs typeface="Arial"/>
                          <a:sym typeface="Arial"/>
                        </a:rPr>
                        <a:t>443</a:t>
                      </a:r>
                    </a:p>
                  </a:txBody>
                  <a:tcPr anchor="ctr">
                    <a:noFill/>
                  </a:tcPr>
                </a:tc>
              </a:tr>
              <a:tr h="353205">
                <a:tc>
                  <a:txBody>
                    <a:bodyPr/>
                    <a:lstStyle/>
                    <a:p>
                      <a:pPr marR="0" algn="ctr" rtl="0">
                        <a:lnSpc>
                          <a:spcPct val="100000"/>
                        </a:lnSpc>
                        <a:spcBef>
                          <a:spcPts val="0"/>
                        </a:spcBef>
                        <a:spcAft>
                          <a:spcPts val="0"/>
                        </a:spcAft>
                        <a:buClr>
                          <a:srgbClr val="000000"/>
                        </a:buClr>
                        <a:buFont typeface="Arial"/>
                      </a:pPr>
                      <a:r>
                        <a:rPr lang="en-US" sz="1400" b="0" i="0" u="none" strike="noStrike" cap="none" dirty="0" err="1">
                          <a:solidFill>
                            <a:srgbClr val="525252"/>
                          </a:solidFill>
                          <a:latin typeface="Arial"/>
                          <a:ea typeface="Arial"/>
                          <a:cs typeface="Arial"/>
                          <a:sym typeface="Arial"/>
                        </a:rPr>
                        <a:t>retargetting</a:t>
                      </a:r>
                      <a:r>
                        <a:rPr lang="en-US" sz="1400" b="0" i="0" u="none" strike="noStrike" cap="none" dirty="0">
                          <a:solidFill>
                            <a:srgbClr val="525252"/>
                          </a:solidFill>
                          <a:latin typeface="Arial"/>
                          <a:ea typeface="Arial"/>
                          <a:cs typeface="Arial"/>
                          <a:sym typeface="Arial"/>
                        </a:rPr>
                        <a:t>-campaign</a:t>
                      </a:r>
                    </a:p>
                  </a:txBody>
                  <a:tcPr anchor="ctr">
                    <a:noFill/>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rgbClr val="525252"/>
                          </a:solidFill>
                          <a:latin typeface="Arial"/>
                          <a:ea typeface="Arial"/>
                          <a:cs typeface="Arial"/>
                          <a:sym typeface="Arial"/>
                        </a:rPr>
                        <a:t>245</a:t>
                      </a:r>
                    </a:p>
                  </a:txBody>
                  <a:tcPr anchor="ctr">
                    <a:noFill/>
                  </a:tcPr>
                </a:tc>
              </a:tr>
              <a:tr h="353205">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rgbClr val="525252"/>
                          </a:solidFill>
                          <a:latin typeface="Arial"/>
                          <a:ea typeface="Arial"/>
                          <a:cs typeface="Arial"/>
                          <a:sym typeface="Arial"/>
                        </a:rPr>
                        <a:t>getting-to-know-cool-tshirts</a:t>
                      </a:r>
                    </a:p>
                  </a:txBody>
                  <a:tcPr anchor="ctr">
                    <a:noFill/>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rgbClr val="525252"/>
                          </a:solidFill>
                          <a:latin typeface="Arial"/>
                          <a:ea typeface="Arial"/>
                          <a:cs typeface="Arial"/>
                          <a:sym typeface="Arial"/>
                        </a:rPr>
                        <a:t>232</a:t>
                      </a:r>
                    </a:p>
                  </a:txBody>
                  <a:tcPr anchor="ctr">
                    <a:noFill/>
                  </a:tcPr>
                </a:tc>
              </a:tr>
              <a:tr h="353205">
                <a:tc>
                  <a:txBody>
                    <a:bodyPr/>
                    <a:lstStyle/>
                    <a:p>
                      <a:pPr algn="ctr"/>
                      <a:r>
                        <a:rPr lang="en-US" sz="1400" b="0" i="0" u="none" strike="noStrike" cap="none" dirty="0">
                          <a:solidFill>
                            <a:srgbClr val="525252"/>
                          </a:solidFill>
                          <a:latin typeface="Arial"/>
                          <a:ea typeface="Arial"/>
                          <a:cs typeface="Arial"/>
                          <a:sym typeface="Arial"/>
                        </a:rPr>
                        <a:t>ten-crazy-cool-tshirts-facts</a:t>
                      </a:r>
                    </a:p>
                  </a:txBody>
                  <a:tcPr anchor="ctr"/>
                </a:tc>
                <a:tc>
                  <a:txBody>
                    <a:bodyPr/>
                    <a:lstStyle/>
                    <a:p>
                      <a:pPr algn="ctr"/>
                      <a:r>
                        <a:rPr lang="en-US" dirty="0">
                          <a:solidFill>
                            <a:srgbClr val="525252"/>
                          </a:solidFill>
                        </a:rPr>
                        <a:t>190</a:t>
                      </a:r>
                    </a:p>
                  </a:txBody>
                  <a:tcPr anchor="ctr"/>
                </a:tc>
                <a:extLst>
                  <a:ext uri="{0D108BD9-81ED-4DB2-BD59-A6C34878D82A}">
                    <a16:rowId xmlns:a16="http://schemas.microsoft.com/office/drawing/2014/main" xmlns="" val="10001"/>
                  </a:ext>
                </a:extLst>
              </a:tr>
              <a:tr h="353205">
                <a:tc>
                  <a:txBody>
                    <a:bodyPr/>
                    <a:lstStyle/>
                    <a:p>
                      <a:pPr algn="ctr"/>
                      <a:r>
                        <a:rPr lang="en-US">
                          <a:solidFill>
                            <a:srgbClr val="525252"/>
                          </a:solidFill>
                        </a:rPr>
                        <a:t>interview-with-cool-tshirts-founder</a:t>
                      </a:r>
                    </a:p>
                  </a:txBody>
                  <a:tcPr anchor="ctr"/>
                </a:tc>
                <a:tc>
                  <a:txBody>
                    <a:bodyPr/>
                    <a:lstStyle/>
                    <a:p>
                      <a:pPr algn="ctr"/>
                      <a:r>
                        <a:rPr lang="en-US">
                          <a:solidFill>
                            <a:srgbClr val="525252"/>
                          </a:solidFill>
                        </a:rPr>
                        <a:t>184</a:t>
                      </a:r>
                    </a:p>
                  </a:txBody>
                  <a:tcPr anchor="ctr"/>
                </a:tc>
                <a:extLst>
                  <a:ext uri="{0D108BD9-81ED-4DB2-BD59-A6C34878D82A}">
                    <a16:rowId xmlns:a16="http://schemas.microsoft.com/office/drawing/2014/main" xmlns="" val="10002"/>
                  </a:ext>
                </a:extLst>
              </a:tr>
              <a:tr h="353205">
                <a:tc>
                  <a:txBody>
                    <a:bodyPr/>
                    <a:lstStyle/>
                    <a:p>
                      <a:pPr algn="ctr"/>
                      <a:r>
                        <a:rPr lang="en-US">
                          <a:solidFill>
                            <a:srgbClr val="525252"/>
                          </a:solidFill>
                        </a:rPr>
                        <a:t>paid-search</a:t>
                      </a:r>
                    </a:p>
                  </a:txBody>
                  <a:tcPr anchor="ctr"/>
                </a:tc>
                <a:tc>
                  <a:txBody>
                    <a:bodyPr/>
                    <a:lstStyle/>
                    <a:p>
                      <a:pPr algn="ctr"/>
                      <a:r>
                        <a:rPr lang="en-US">
                          <a:solidFill>
                            <a:srgbClr val="525252"/>
                          </a:solidFill>
                        </a:rPr>
                        <a:t>178</a:t>
                      </a:r>
                    </a:p>
                  </a:txBody>
                  <a:tcPr anchor="ctr"/>
                </a:tc>
                <a:extLst>
                  <a:ext uri="{0D108BD9-81ED-4DB2-BD59-A6C34878D82A}">
                    <a16:rowId xmlns:a16="http://schemas.microsoft.com/office/drawing/2014/main" xmlns="" val="10003"/>
                  </a:ext>
                </a:extLst>
              </a:tr>
              <a:tr h="291635">
                <a:tc>
                  <a:txBody>
                    <a:bodyPr/>
                    <a:lstStyle/>
                    <a:p>
                      <a:pPr algn="ctr"/>
                      <a:r>
                        <a:rPr lang="en-US">
                          <a:solidFill>
                            <a:srgbClr val="525252"/>
                          </a:solidFill>
                        </a:rPr>
                        <a:t>cool-tshirts-search</a:t>
                      </a:r>
                    </a:p>
                  </a:txBody>
                  <a:tcPr anchor="ctr"/>
                </a:tc>
                <a:tc>
                  <a:txBody>
                    <a:bodyPr/>
                    <a:lstStyle/>
                    <a:p>
                      <a:pPr algn="ctr"/>
                      <a:r>
                        <a:rPr lang="en-US" dirty="0">
                          <a:solidFill>
                            <a:srgbClr val="525252"/>
                          </a:solidFill>
                        </a:rPr>
                        <a:t>60</a:t>
                      </a:r>
                    </a:p>
                  </a:txBody>
                  <a:tcPr anchor="ctr"/>
                </a:tc>
                <a:extLst>
                  <a:ext uri="{0D108BD9-81ED-4DB2-BD59-A6C34878D82A}">
                    <a16:rowId xmlns:a16="http://schemas.microsoft.com/office/drawing/2014/main" xmlns="" val="10004"/>
                  </a:ext>
                </a:extLst>
              </a:tr>
            </a:tbl>
          </a:graphicData>
        </a:graphic>
      </p:graphicFrame>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575</TotalTime>
  <Words>598</Words>
  <Application>Microsoft Office PowerPoint</Application>
  <PresentationFormat>On-screen Show (16:9)</PresentationFormat>
  <Paragraphs>189</Paragraphs>
  <Slides>14</Slides>
  <Notes>12</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14</vt:i4>
      </vt:variant>
    </vt:vector>
  </HeadingPairs>
  <TitlesOfParts>
    <vt:vector size="23" baseType="lpstr">
      <vt:lpstr>Arial</vt:lpstr>
      <vt:lpstr>Roboto Black</vt:lpstr>
      <vt:lpstr>Roboto Thin</vt:lpstr>
      <vt:lpstr>Roboto</vt:lpstr>
      <vt:lpstr>Courier New</vt:lpstr>
      <vt:lpstr>Dosis</vt:lpstr>
      <vt:lpstr>Simple Light</vt:lpstr>
      <vt:lpstr>Simple Light</vt:lpstr>
      <vt:lpstr>Simple Light</vt:lpstr>
      <vt:lpstr>Slide 1</vt:lpstr>
      <vt:lpstr>Project Attibution</vt:lpstr>
      <vt:lpstr>Slide 3</vt:lpstr>
      <vt:lpstr>Slide 4</vt:lpstr>
      <vt:lpstr>Slide 5</vt:lpstr>
      <vt:lpstr>Slide 6</vt:lpstr>
      <vt:lpstr>Slide 7</vt:lpstr>
      <vt:lpstr>Slide 8</vt:lpstr>
      <vt:lpstr>Slide 9</vt:lpstr>
      <vt:lpstr>Slide 10</vt:lpstr>
      <vt:lpstr>Slide 11</vt:lpstr>
      <vt:lpstr>What is the typical user journey?</vt:lpstr>
      <vt:lpstr>Slide 13</vt:lpstr>
      <vt:lpstr>CoolTShirts should re-invest in 5 campaigns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dc:creator>Donna Farnsworth</dc:creator>
  <cp:lastModifiedBy>Donna Farnsworth</cp:lastModifiedBy>
  <cp:revision>28</cp:revision>
  <dcterms:modified xsi:type="dcterms:W3CDTF">2018-10-28T04:29:32Z</dcterms:modified>
</cp:coreProperties>
</file>